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Default Extension="tiff" ContentType="image/tiff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handoutMasterIdLst>
    <p:handoutMasterId r:id="rId117"/>
  </p:handoutMasterIdLst>
  <p:sldIdLst>
    <p:sldId id="256" r:id="rId2"/>
    <p:sldId id="380" r:id="rId3"/>
    <p:sldId id="397" r:id="rId4"/>
    <p:sldId id="412" r:id="rId5"/>
    <p:sldId id="413" r:id="rId6"/>
    <p:sldId id="387" r:id="rId7"/>
    <p:sldId id="376" r:id="rId8"/>
    <p:sldId id="382" r:id="rId9"/>
    <p:sldId id="384" r:id="rId10"/>
    <p:sldId id="385" r:id="rId11"/>
    <p:sldId id="258" r:id="rId12"/>
    <p:sldId id="383" r:id="rId13"/>
    <p:sldId id="386" r:id="rId14"/>
    <p:sldId id="388" r:id="rId15"/>
    <p:sldId id="392" r:id="rId16"/>
    <p:sldId id="377" r:id="rId17"/>
    <p:sldId id="378" r:id="rId18"/>
    <p:sldId id="379" r:id="rId19"/>
    <p:sldId id="393" r:id="rId20"/>
    <p:sldId id="399" r:id="rId21"/>
    <p:sldId id="401" r:id="rId22"/>
    <p:sldId id="402" r:id="rId23"/>
    <p:sldId id="398" r:id="rId24"/>
    <p:sldId id="264" r:id="rId25"/>
    <p:sldId id="263" r:id="rId26"/>
    <p:sldId id="261" r:id="rId27"/>
    <p:sldId id="266" r:id="rId28"/>
    <p:sldId id="265" r:id="rId29"/>
    <p:sldId id="403" r:id="rId30"/>
    <p:sldId id="269" r:id="rId31"/>
    <p:sldId id="290" r:id="rId32"/>
    <p:sldId id="291" r:id="rId33"/>
    <p:sldId id="411" r:id="rId34"/>
    <p:sldId id="404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2" r:id="rId54"/>
    <p:sldId id="353" r:id="rId55"/>
    <p:sldId id="436" r:id="rId56"/>
    <p:sldId id="355" r:id="rId57"/>
    <p:sldId id="356" r:id="rId58"/>
    <p:sldId id="358" r:id="rId59"/>
    <p:sldId id="360" r:id="rId60"/>
    <p:sldId id="361" r:id="rId61"/>
    <p:sldId id="362" r:id="rId62"/>
    <p:sldId id="363" r:id="rId63"/>
    <p:sldId id="364" r:id="rId64"/>
    <p:sldId id="365" r:id="rId65"/>
    <p:sldId id="366" r:id="rId66"/>
    <p:sldId id="367" r:id="rId67"/>
    <p:sldId id="368" r:id="rId68"/>
    <p:sldId id="369" r:id="rId69"/>
    <p:sldId id="370" r:id="rId70"/>
    <p:sldId id="371" r:id="rId71"/>
    <p:sldId id="372" r:id="rId72"/>
    <p:sldId id="437" r:id="rId73"/>
    <p:sldId id="373" r:id="rId74"/>
    <p:sldId id="279" r:id="rId75"/>
    <p:sldId id="280" r:id="rId76"/>
    <p:sldId id="281" r:id="rId77"/>
    <p:sldId id="282" r:id="rId78"/>
    <p:sldId id="438" r:id="rId79"/>
    <p:sldId id="414" r:id="rId80"/>
    <p:sldId id="415" r:id="rId81"/>
    <p:sldId id="416" r:id="rId82"/>
    <p:sldId id="417" r:id="rId83"/>
    <p:sldId id="418" r:id="rId84"/>
    <p:sldId id="419" r:id="rId85"/>
    <p:sldId id="420" r:id="rId86"/>
    <p:sldId id="421" r:id="rId87"/>
    <p:sldId id="422" r:id="rId88"/>
    <p:sldId id="423" r:id="rId89"/>
    <p:sldId id="425" r:id="rId90"/>
    <p:sldId id="426" r:id="rId91"/>
    <p:sldId id="427" r:id="rId92"/>
    <p:sldId id="428" r:id="rId93"/>
    <p:sldId id="429" r:id="rId94"/>
    <p:sldId id="430" r:id="rId95"/>
    <p:sldId id="431" r:id="rId96"/>
    <p:sldId id="432" r:id="rId97"/>
    <p:sldId id="433" r:id="rId98"/>
    <p:sldId id="434" r:id="rId99"/>
    <p:sldId id="284" r:id="rId100"/>
    <p:sldId id="405" r:id="rId101"/>
    <p:sldId id="406" r:id="rId102"/>
    <p:sldId id="407" r:id="rId103"/>
    <p:sldId id="408" r:id="rId104"/>
    <p:sldId id="409" r:id="rId105"/>
    <p:sldId id="410" r:id="rId106"/>
    <p:sldId id="273" r:id="rId107"/>
    <p:sldId id="375" r:id="rId108"/>
    <p:sldId id="396" r:id="rId109"/>
    <p:sldId id="400" r:id="rId110"/>
    <p:sldId id="389" r:id="rId111"/>
    <p:sldId id="274" r:id="rId112"/>
    <p:sldId id="394" r:id="rId113"/>
    <p:sldId id="391" r:id="rId114"/>
    <p:sldId id="395" r:id="rId11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2" autoAdjust="0"/>
    <p:restoredTop sz="94641" autoAdjust="0"/>
  </p:normalViewPr>
  <p:slideViewPr>
    <p:cSldViewPr>
      <p:cViewPr>
        <p:scale>
          <a:sx n="100" d="100"/>
          <a:sy n="100" d="100"/>
        </p:scale>
        <p:origin x="-907" y="-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-3096" y="-8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4A174-39B5-49D2-AE82-E6D3AEEE24BC}" type="datetimeFigureOut">
              <a:rPr lang="zh-TW" altLang="en-US" smtClean="0"/>
              <a:pPr/>
              <a:t>2019/8/13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59EBC-6A17-4362-8AE8-FE340A94FB7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3A10C-B2CD-404F-81BF-643506087E33}" type="datetimeFigureOut">
              <a:rPr lang="zh-TW" altLang="en-US" smtClean="0"/>
              <a:pPr/>
              <a:t>2019/8/13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23066A-6B8B-4C0A-A841-900F8BB8B96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270E6E-B44A-47D9-B492-8D1BEA7E8148}" type="slidenum">
              <a:rPr lang="en-US" altLang="zh-TW"/>
              <a:pPr/>
              <a:t>31</a:t>
            </a:fld>
            <a:endParaRPr lang="en-US" altLang="zh-TW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FCB38A-E4BE-46C1-8E20-4E872569C8FF}" type="slidenum">
              <a:rPr lang="en-US" altLang="zh-TW"/>
              <a:pPr/>
              <a:t>42</a:t>
            </a:fld>
            <a:endParaRPr lang="en-US" altLang="zh-TW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B335FD-1BD0-496E-84CF-CBB9B297E63E}" type="slidenum">
              <a:rPr lang="en-US" altLang="zh-TW"/>
              <a:pPr/>
              <a:t>43</a:t>
            </a:fld>
            <a:endParaRPr lang="en-US" altLang="zh-TW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B58AA3-5FCB-4935-AAF9-F77F028BCCC5}" type="slidenum">
              <a:rPr lang="en-US" altLang="zh-TW"/>
              <a:pPr/>
              <a:t>44</a:t>
            </a:fld>
            <a:endParaRPr lang="en-US" altLang="zh-TW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0AC2F4-8B8F-41A7-A765-F6AA1D95FF6C}" type="slidenum">
              <a:rPr lang="en-US" altLang="zh-TW"/>
              <a:pPr/>
              <a:t>45</a:t>
            </a:fld>
            <a:endParaRPr lang="en-US" altLang="zh-TW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F96400-52D6-458E-BD20-6FCE917C3587}" type="slidenum">
              <a:rPr lang="en-US" altLang="zh-TW"/>
              <a:pPr/>
              <a:t>46</a:t>
            </a:fld>
            <a:endParaRPr lang="en-US" altLang="zh-TW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3C9BAC-13C3-493D-8310-38289AD027DC}" type="slidenum">
              <a:rPr lang="en-US" altLang="zh-TW"/>
              <a:pPr/>
              <a:t>47</a:t>
            </a:fld>
            <a:endParaRPr lang="en-US" altLang="zh-TW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039B03-3698-4F7A-9E3A-A3C856F7FD30}" type="slidenum">
              <a:rPr lang="en-US" altLang="zh-TW"/>
              <a:pPr/>
              <a:t>48</a:t>
            </a:fld>
            <a:endParaRPr lang="en-US" altLang="zh-TW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877A86-612F-4CE1-AC35-190396CF5A2E}" type="slidenum">
              <a:rPr lang="en-US" altLang="zh-TW"/>
              <a:pPr/>
              <a:t>49</a:t>
            </a:fld>
            <a:endParaRPr lang="en-US" altLang="zh-TW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33E2CA-6D8A-4785-89A8-E994A79F8D20}" type="slidenum">
              <a:rPr lang="en-US" altLang="zh-TW"/>
              <a:pPr/>
              <a:t>50</a:t>
            </a:fld>
            <a:endParaRPr lang="en-US" altLang="zh-TW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41FE98-97D1-43EA-9D27-821EDDDD8CFB}" type="slidenum">
              <a:rPr lang="en-US" altLang="zh-TW"/>
              <a:pPr/>
              <a:t>51</a:t>
            </a:fld>
            <a:endParaRPr lang="en-US" altLang="zh-TW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A6713C-5ED6-4382-A38E-9AF41D7DD1C3}" type="slidenum">
              <a:rPr lang="en-US" altLang="zh-TW"/>
              <a:pPr/>
              <a:t>32</a:t>
            </a:fld>
            <a:endParaRPr lang="en-US" altLang="zh-TW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B32619-02D4-4DC3-AA62-51094ECF0217}" type="slidenum">
              <a:rPr lang="en-US" altLang="zh-TW"/>
              <a:pPr/>
              <a:t>52</a:t>
            </a:fld>
            <a:endParaRPr lang="en-US" altLang="zh-TW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0288CA-F778-4C29-8DE2-2AC01979C4B8}" type="slidenum">
              <a:rPr lang="en-US" altLang="zh-TW"/>
              <a:pPr/>
              <a:t>53</a:t>
            </a:fld>
            <a:endParaRPr lang="en-US" altLang="zh-TW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1C8DE2-DFE9-4634-9B05-D65F4292AEF6}" type="slidenum">
              <a:rPr lang="en-US" altLang="zh-TW"/>
              <a:pPr/>
              <a:t>54</a:t>
            </a:fld>
            <a:endParaRPr lang="en-US" altLang="zh-TW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F93DF6-7EE2-46BC-B0D3-A75EDCCA4209}" type="slidenum">
              <a:rPr lang="en-US" altLang="zh-TW"/>
              <a:pPr/>
              <a:t>55</a:t>
            </a:fld>
            <a:endParaRPr lang="en-US" altLang="zh-TW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3CAD5F-E858-4163-A7E2-3D281D034CB1}" type="slidenum">
              <a:rPr lang="en-US" altLang="zh-TW"/>
              <a:pPr/>
              <a:t>56</a:t>
            </a:fld>
            <a:endParaRPr lang="en-US" altLang="zh-TW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90BBEB-587D-4371-A8A6-3028F72108D3}" type="slidenum">
              <a:rPr lang="en-US" altLang="zh-TW"/>
              <a:pPr/>
              <a:t>57</a:t>
            </a:fld>
            <a:endParaRPr lang="en-US" altLang="zh-TW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C65D3A-319F-4340-AF6E-F12C457B45F9}" type="slidenum">
              <a:rPr lang="en-US" altLang="zh-TW"/>
              <a:pPr/>
              <a:t>58</a:t>
            </a:fld>
            <a:endParaRPr lang="en-US" altLang="zh-TW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7298BF-2292-4123-9EC1-0662958B1E04}" type="slidenum">
              <a:rPr lang="en-US" altLang="zh-TW"/>
              <a:pPr/>
              <a:t>59</a:t>
            </a:fld>
            <a:endParaRPr lang="en-US" altLang="zh-TW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FE1EB9-406F-4733-ACBC-061A4B4F6B54}" type="slidenum">
              <a:rPr lang="en-US" altLang="zh-TW"/>
              <a:pPr/>
              <a:t>60</a:t>
            </a:fld>
            <a:endParaRPr lang="en-US" altLang="zh-TW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C5D465-4EA6-4E3B-9B20-D6B34DC7C52D}" type="slidenum">
              <a:rPr lang="en-US" altLang="zh-TW"/>
              <a:pPr/>
              <a:t>61</a:t>
            </a:fld>
            <a:endParaRPr lang="en-US" altLang="zh-TW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E4170E-83F9-49FC-8297-377405199339}" type="slidenum">
              <a:rPr lang="en-US" altLang="zh-TW"/>
              <a:pPr/>
              <a:t>35</a:t>
            </a:fld>
            <a:endParaRPr lang="en-US" altLang="zh-TW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82BFD1-6FFA-440A-B34D-727D025ACC9F}" type="slidenum">
              <a:rPr lang="en-US" altLang="zh-TW"/>
              <a:pPr/>
              <a:t>62</a:t>
            </a:fld>
            <a:endParaRPr lang="en-US" altLang="zh-TW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4EF4BB-750A-411F-9B83-05E7BD1420D4}" type="slidenum">
              <a:rPr lang="en-US" altLang="zh-TW"/>
              <a:pPr/>
              <a:t>63</a:t>
            </a:fld>
            <a:endParaRPr lang="en-US" altLang="zh-TW"/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01A24A-796C-4DCF-B886-C6BF388BC942}" type="slidenum">
              <a:rPr lang="en-US" altLang="zh-TW"/>
              <a:pPr/>
              <a:t>64</a:t>
            </a:fld>
            <a:endParaRPr lang="en-US" altLang="zh-TW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43DDBA-B287-424A-8315-7A0AE948B44D}" type="slidenum">
              <a:rPr lang="en-US" altLang="zh-TW"/>
              <a:pPr/>
              <a:t>65</a:t>
            </a:fld>
            <a:endParaRPr lang="en-US" altLang="zh-TW"/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712B65-CBD5-4D11-961C-BE6AADB6EDB5}" type="slidenum">
              <a:rPr lang="en-US" altLang="zh-TW"/>
              <a:pPr/>
              <a:t>66</a:t>
            </a:fld>
            <a:endParaRPr lang="en-US" altLang="zh-TW"/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32416D-E4A4-40D8-8441-AEE20DDBE719}" type="slidenum">
              <a:rPr lang="en-US" altLang="zh-TW"/>
              <a:pPr/>
              <a:t>67</a:t>
            </a:fld>
            <a:endParaRPr lang="en-US" altLang="zh-TW"/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1BE1A8-06E0-4612-AFD4-12302991616C}" type="slidenum">
              <a:rPr lang="en-US" altLang="zh-TW"/>
              <a:pPr/>
              <a:t>68</a:t>
            </a:fld>
            <a:endParaRPr lang="en-US" altLang="zh-TW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6C4D9A-76DA-45D8-A2A4-F036BBE563EC}" type="slidenum">
              <a:rPr lang="en-US" altLang="zh-TW"/>
              <a:pPr/>
              <a:t>69</a:t>
            </a:fld>
            <a:endParaRPr lang="en-US" altLang="zh-TW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325BF6-2C08-4F39-9DCC-5AAABE23D7FA}" type="slidenum">
              <a:rPr lang="en-US" altLang="zh-TW"/>
              <a:pPr/>
              <a:t>70</a:t>
            </a:fld>
            <a:endParaRPr lang="en-US" altLang="zh-TW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4C4BB8-8233-4207-88C2-4BFA3D2A5228}" type="slidenum">
              <a:rPr lang="en-US" altLang="zh-TW"/>
              <a:pPr/>
              <a:t>71</a:t>
            </a:fld>
            <a:endParaRPr lang="en-US" altLang="zh-TW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519A3D-806E-469D-A122-618D2A952C36}" type="slidenum">
              <a:rPr lang="en-US" altLang="zh-TW"/>
              <a:pPr/>
              <a:t>36</a:t>
            </a:fld>
            <a:endParaRPr lang="en-US" altLang="zh-TW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F93DF6-7EE2-46BC-B0D3-A75EDCCA4209}" type="slidenum">
              <a:rPr lang="en-US" altLang="zh-TW"/>
              <a:pPr/>
              <a:t>72</a:t>
            </a:fld>
            <a:endParaRPr lang="en-US" altLang="zh-TW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17FCA7-247A-4C31-BAAD-20A612383E47}" type="slidenum">
              <a:rPr lang="en-US" altLang="zh-TW"/>
              <a:pPr/>
              <a:t>73</a:t>
            </a:fld>
            <a:endParaRPr lang="en-US" altLang="zh-TW"/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F93DF6-7EE2-46BC-B0D3-A75EDCCA4209}" type="slidenum">
              <a:rPr lang="en-US" altLang="zh-TW"/>
              <a:pPr/>
              <a:t>78</a:t>
            </a:fld>
            <a:endParaRPr lang="en-US" altLang="zh-TW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4B317B-9D04-4EAA-BF71-FAF063A9B12D}" type="slidenum">
              <a:rPr lang="en-US" altLang="zh-TW"/>
              <a:pPr/>
              <a:t>79</a:t>
            </a:fld>
            <a:endParaRPr lang="en-US" altLang="zh-TW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E3DE8B-6464-433C-9344-EBE16532C46B}" type="slidenum">
              <a:rPr lang="en-US" altLang="zh-TW"/>
              <a:pPr/>
              <a:t>80</a:t>
            </a:fld>
            <a:endParaRPr lang="en-US" altLang="zh-TW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101F2E-35BF-407E-9A8C-29E466492919}" type="slidenum">
              <a:rPr lang="en-US" altLang="zh-TW"/>
              <a:pPr/>
              <a:t>81</a:t>
            </a:fld>
            <a:endParaRPr lang="en-US" altLang="zh-TW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37A1F4-69A2-4AAB-BFE6-F747A28AFEBF}" type="slidenum">
              <a:rPr lang="en-US" altLang="zh-TW"/>
              <a:pPr/>
              <a:t>82</a:t>
            </a:fld>
            <a:endParaRPr lang="en-US" altLang="zh-TW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4CEADD-9F0C-4E62-B8EB-B8C73170AB23}" type="slidenum">
              <a:rPr lang="en-US" altLang="zh-TW"/>
              <a:pPr/>
              <a:t>83</a:t>
            </a:fld>
            <a:endParaRPr lang="en-US" altLang="zh-TW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C3CCE5-85F7-448E-9C8A-F04252C9D43E}" type="slidenum">
              <a:rPr lang="en-US" altLang="zh-TW"/>
              <a:pPr/>
              <a:t>84</a:t>
            </a:fld>
            <a:endParaRPr lang="en-US" altLang="zh-TW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0FFAE6-9F17-4CD6-9D4D-AF373F873A51}" type="slidenum">
              <a:rPr lang="en-US" altLang="zh-TW"/>
              <a:pPr/>
              <a:t>85</a:t>
            </a:fld>
            <a:endParaRPr lang="en-US" altLang="zh-TW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DC0D5A-71C0-4424-B9B2-CD3FA3E77400}" type="slidenum">
              <a:rPr lang="en-US" altLang="zh-TW"/>
              <a:pPr/>
              <a:t>37</a:t>
            </a:fld>
            <a:endParaRPr lang="en-US" altLang="zh-TW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49B055-96D4-4517-A41C-FEFA79D3FAA9}" type="slidenum">
              <a:rPr lang="en-US" altLang="zh-TW"/>
              <a:pPr/>
              <a:t>86</a:t>
            </a:fld>
            <a:endParaRPr lang="en-US" altLang="zh-TW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D3A603-1016-4AE2-85D9-A7E7FC056B51}" type="slidenum">
              <a:rPr lang="en-US" altLang="zh-TW"/>
              <a:pPr/>
              <a:t>87</a:t>
            </a:fld>
            <a:endParaRPr lang="en-US" altLang="zh-TW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117643-4140-4CF7-82C0-3320E4CC904B}" type="slidenum">
              <a:rPr lang="en-US" altLang="zh-TW"/>
              <a:pPr/>
              <a:t>88</a:t>
            </a:fld>
            <a:endParaRPr lang="en-US" altLang="zh-TW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B58544-B4F9-474A-A562-0EA2EDA854F5}" type="slidenum">
              <a:rPr lang="en-US" altLang="zh-TW"/>
              <a:pPr/>
              <a:t>89</a:t>
            </a:fld>
            <a:endParaRPr lang="en-US" altLang="zh-TW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404008-C9D9-4445-A953-3A0C6951DFFD}" type="slidenum">
              <a:rPr lang="en-US" altLang="zh-TW"/>
              <a:pPr/>
              <a:t>90</a:t>
            </a:fld>
            <a:endParaRPr lang="en-US" altLang="zh-TW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3313D0-0533-4354-B05B-690B33841D82}" type="slidenum">
              <a:rPr lang="en-US" altLang="zh-TW"/>
              <a:pPr/>
              <a:t>91</a:t>
            </a:fld>
            <a:endParaRPr lang="en-US" altLang="zh-TW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7C20A7-BB10-4AB6-B3E9-07CDB666AED3}" type="slidenum">
              <a:rPr lang="en-US" altLang="zh-TW"/>
              <a:pPr/>
              <a:t>92</a:t>
            </a:fld>
            <a:endParaRPr lang="en-US" altLang="zh-TW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BFAB65-48F2-469E-9080-72081B51EC50}" type="slidenum">
              <a:rPr lang="en-US" altLang="zh-TW"/>
              <a:pPr/>
              <a:t>93</a:t>
            </a:fld>
            <a:endParaRPr lang="en-US" altLang="zh-TW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492D88-F202-4D14-8752-47A56AB67505}" type="slidenum">
              <a:rPr lang="en-US" altLang="zh-TW"/>
              <a:pPr/>
              <a:t>94</a:t>
            </a:fld>
            <a:endParaRPr lang="en-US" altLang="zh-TW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17E8BC-35FD-4409-85A3-DB8B40782F98}" type="slidenum">
              <a:rPr lang="en-US" altLang="zh-TW"/>
              <a:pPr/>
              <a:t>95</a:t>
            </a:fld>
            <a:endParaRPr lang="en-US" altLang="zh-TW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EB3647-FEA7-4B54-A7C3-8527EB9B939F}" type="slidenum">
              <a:rPr lang="en-US" altLang="zh-TW"/>
              <a:pPr/>
              <a:t>38</a:t>
            </a:fld>
            <a:endParaRPr lang="en-US" altLang="zh-TW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04B8FB-0160-4CFF-B505-F4147657722F}" type="slidenum">
              <a:rPr lang="en-US" altLang="zh-TW"/>
              <a:pPr/>
              <a:t>96</a:t>
            </a:fld>
            <a:endParaRPr lang="en-US" altLang="zh-TW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6730C6-D917-4938-9FCF-5F4527F343CE}" type="slidenum">
              <a:rPr lang="en-US" altLang="zh-TW"/>
              <a:pPr/>
              <a:t>97</a:t>
            </a:fld>
            <a:endParaRPr lang="en-US" altLang="zh-TW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F72EFA-D79C-41F3-BE3B-C4B8B7B0DB9A}" type="slidenum">
              <a:rPr lang="en-US" altLang="zh-TW"/>
              <a:pPr/>
              <a:t>98</a:t>
            </a:fld>
            <a:endParaRPr lang="en-US" altLang="zh-TW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302CE7-A7FF-4843-A7F7-047E5B107BAB}" type="slidenum">
              <a:rPr lang="en-US" altLang="zh-TW"/>
              <a:pPr/>
              <a:t>39</a:t>
            </a:fld>
            <a:endParaRPr lang="en-US" altLang="zh-TW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66C1D4-7A6D-453A-80E9-6CC1FE01CB0C}" type="slidenum">
              <a:rPr lang="en-US" altLang="zh-TW"/>
              <a:pPr/>
              <a:t>40</a:t>
            </a:fld>
            <a:endParaRPr lang="en-US" altLang="zh-TW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1B74FA-BDEF-4E15-866B-27C4F615284B}" type="slidenum">
              <a:rPr lang="en-US" altLang="zh-TW"/>
              <a:pPr/>
              <a:t>41</a:t>
            </a:fld>
            <a:endParaRPr lang="en-US" altLang="zh-TW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7595-ADB2-4693-980F-39B0E5E35CC1}" type="datetimeFigureOut">
              <a:rPr lang="zh-TW" altLang="en-US" smtClean="0"/>
              <a:pPr/>
              <a:t>2019/8/13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F0134-B57C-46C0-A210-326E1E6050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7595-ADB2-4693-980F-39B0E5E35CC1}" type="datetimeFigureOut">
              <a:rPr lang="zh-TW" altLang="en-US" smtClean="0"/>
              <a:pPr/>
              <a:t>2019/8/13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F0134-B57C-46C0-A210-326E1E6050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7595-ADB2-4693-980F-39B0E5E35CC1}" type="datetimeFigureOut">
              <a:rPr lang="zh-TW" altLang="en-US" smtClean="0"/>
              <a:pPr/>
              <a:t>2019/8/13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F0134-B57C-46C0-A210-326E1E6050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7595-ADB2-4693-980F-39B0E5E35CC1}" type="datetimeFigureOut">
              <a:rPr lang="zh-TW" altLang="en-US" smtClean="0"/>
              <a:pPr/>
              <a:t>2019/8/13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F0134-B57C-46C0-A210-326E1E6050B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7864483" y="0"/>
            <a:ext cx="12795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SQL</a:t>
            </a:r>
            <a:endParaRPr lang="zh-TW" alt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9" name="直線單箭頭接點 8"/>
          <p:cNvCxnSpPr/>
          <p:nvPr userDrawn="1"/>
        </p:nvCxnSpPr>
        <p:spPr>
          <a:xfrm>
            <a:off x="71406" y="1000108"/>
            <a:ext cx="892975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7595-ADB2-4693-980F-39B0E5E35CC1}" type="datetimeFigureOut">
              <a:rPr lang="zh-TW" altLang="en-US" smtClean="0"/>
              <a:pPr/>
              <a:t>2019/8/13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F0134-B57C-46C0-A210-326E1E6050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7595-ADB2-4693-980F-39B0E5E35CC1}" type="datetimeFigureOut">
              <a:rPr lang="zh-TW" altLang="en-US" smtClean="0"/>
              <a:pPr/>
              <a:t>2019/8/13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F0134-B57C-46C0-A210-326E1E6050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7595-ADB2-4693-980F-39B0E5E35CC1}" type="datetimeFigureOut">
              <a:rPr lang="zh-TW" altLang="en-US" smtClean="0"/>
              <a:pPr/>
              <a:t>2019/8/13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F0134-B57C-46C0-A210-326E1E6050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7595-ADB2-4693-980F-39B0E5E35CC1}" type="datetimeFigureOut">
              <a:rPr lang="zh-TW" altLang="en-US" smtClean="0"/>
              <a:pPr/>
              <a:t>2019/8/13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F0134-B57C-46C0-A210-326E1E6050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7595-ADB2-4693-980F-39B0E5E35CC1}" type="datetimeFigureOut">
              <a:rPr lang="zh-TW" altLang="en-US" smtClean="0"/>
              <a:pPr/>
              <a:t>2019/8/13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F0134-B57C-46C0-A210-326E1E6050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7595-ADB2-4693-980F-39B0E5E35CC1}" type="datetimeFigureOut">
              <a:rPr lang="zh-TW" altLang="en-US" smtClean="0"/>
              <a:pPr/>
              <a:t>2019/8/13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F0134-B57C-46C0-A210-326E1E6050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D7595-ADB2-4693-980F-39B0E5E35CC1}" type="datetimeFigureOut">
              <a:rPr lang="zh-TW" altLang="en-US" smtClean="0"/>
              <a:pPr/>
              <a:t>2019/8/13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F0134-B57C-46C0-A210-326E1E6050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D7595-ADB2-4693-980F-39B0E5E35CC1}" type="datetimeFigureOut">
              <a:rPr lang="zh-TW" altLang="en-US" smtClean="0"/>
              <a:pPr/>
              <a:t>2019/8/13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F0134-B57C-46C0-A210-326E1E6050B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u61/sql2019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MariaDB" TargetMode="External"/><Relationship Id="rId2" Type="http://schemas.openxmlformats.org/officeDocument/2006/relationships/hyperlink" Target="https://zh.wikipedia.org/wiki/%E7%B6%B2%E7%AB%9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dedata.com.tw/database/mysql-tutorial-getting-started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MySQL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zh.wikipedia.org/wiki/%E8%87%AA%E7%94%B1%E5%8F%8A%E5%BC%80%E6%94%BE%E6%BA%90%E4%BB%A3%E7%A0%81%E8%BD%AF%E4%BB%B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.wikipedia.org/wiki/PostgreSQL" TargetMode="External"/><Relationship Id="rId5" Type="http://schemas.openxmlformats.org/officeDocument/2006/relationships/hyperlink" Target="https://zh.wikipedia.org/wiki/Microsoft_SQL_Server" TargetMode="External"/><Relationship Id="rId4" Type="http://schemas.openxmlformats.org/officeDocument/2006/relationships/hyperlink" Target="https://zh.wikipedia.org/wiki/%E5%A4%8D%E5%88%BB_(%E8%BD%AF%E4%BB%B6%E5%BC%80%E5%8F%91)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sql_quiz.asp" TargetMode="External"/><Relationship Id="rId2" Type="http://schemas.openxmlformats.org/officeDocument/2006/relationships/hyperlink" Target="https://sqlzoo.net/wiki/SQL_Tutorial/zh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qlquiz.com/" TargetMode="External"/><Relationship Id="rId4" Type="http://schemas.openxmlformats.org/officeDocument/2006/relationships/hyperlink" Target="https://www.javatpoint.com/sql-quiz" TargetMode="Externa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qlfiddle.com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MySQL" TargetMode="External"/><Relationship Id="rId2" Type="http://schemas.openxmlformats.org/officeDocument/2006/relationships/hyperlink" Target="https://zh.wikipedia.org/wiki/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6600" dirty="0" smtClean="0">
                <a:latin typeface="微軟正黑體" pitchFamily="34" charset="-120"/>
                <a:ea typeface="微軟正黑體" pitchFamily="34" charset="-120"/>
              </a:rPr>
              <a:t>SQL</a:t>
            </a:r>
            <a:r>
              <a:rPr lang="zh-TW" altLang="en-US" sz="6600" dirty="0" smtClean="0">
                <a:latin typeface="微軟正黑體" pitchFamily="34" charset="-120"/>
                <a:ea typeface="微軟正黑體" pitchFamily="34" charset="-120"/>
              </a:rPr>
              <a:t>介紹與實作</a:t>
            </a:r>
            <a:endParaRPr lang="zh-TW" altLang="en-US" sz="66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HOPE 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合作教學訓練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/Alex</a:t>
            </a:r>
          </a:p>
          <a:p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dirty="0" smtClean="0">
                <a:hlinkClick r:id="rId2"/>
              </a:rPr>
              <a:t>https://github.com/chu61/sql2019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(Tool)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MySQL Workbench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42844" y="1071546"/>
            <a:ext cx="8858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MySQL Workbench is a unified visual tool for database architects, developers, and DBAs. MySQL Workbench provides data modeling, SQL development, and comprehensive administration tools for server configuration, user administration</a:t>
            </a:r>
            <a:endParaRPr lang="zh-TW" altLang="en-US" sz="20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20162" name="Picture 2" descr="https://www.mysql.com/common/images/products/MySQL_Workbench_Mainscreen_Windows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060648"/>
            <a:ext cx="7210301" cy="4725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smtClean="0"/>
              <a:t>18-4</a:t>
            </a:r>
            <a:r>
              <a:rPr lang="zh-TW" altLang="en-US" sz="3200" smtClean="0"/>
              <a:t>：使用 </a:t>
            </a:r>
            <a:r>
              <a:rPr lang="en-US" altLang="zh-TW" sz="3200" smtClean="0"/>
              <a:t>SQL </a:t>
            </a:r>
            <a:r>
              <a:rPr lang="zh-TW" altLang="en-US" sz="3200" smtClean="0"/>
              <a:t>來新增、修改、刪除資料</a:t>
            </a:r>
          </a:p>
        </p:txBody>
      </p:sp>
      <p:sp>
        <p:nvSpPr>
          <p:cNvPr id="5837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eaLnBrk="1" hangingPunct="1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本小節介紹如何用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SQL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語法管理資料表。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CREATE TABLE</a:t>
            </a:r>
            <a:endParaRPr lang="zh-TW" altLang="en-US" smtClean="0"/>
          </a:p>
        </p:txBody>
      </p:sp>
      <p:sp>
        <p:nvSpPr>
          <p:cNvPr id="59395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新增資料表：使用的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SQL 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指令是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"CREATE TABLE"</a:t>
            </a:r>
          </a:p>
          <a:p>
            <a:pPr eaLnBrk="1" hangingPunct="1"/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基本結構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pPr eaLnBrk="1" hangingPunct="1"/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pPr eaLnBrk="1" hangingPunct="1"/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pPr eaLnBrk="1" hangingPunct="1"/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說明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pPr lvl="1" eaLnBrk="1" hangingPunct="1"/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如果新增的資料非一列可以表示的，就需要新增資料表。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 lvl="1" eaLnBrk="1" hangingPunct="1"/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論壇中新增討論區就會使用這個指令新增討論區資料表。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 lvl="1" eaLnBrk="1" hangingPunct="1"/>
            <a:endParaRPr lang="zh-TW" altLang="en-US" sz="2400" dirty="0" smtClean="0"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095375" y="2798763"/>
          <a:ext cx="5048250" cy="701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8250"/>
              </a:tblGrid>
              <a:tr h="701675"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CREATE TABLE </a:t>
                      </a:r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</a:rPr>
                        <a:t>資料表名稱 </a:t>
                      </a:r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</a:rPr>
                        <a:t>欄位名稱</a:t>
                      </a:r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</a:rPr>
                        <a:t>欄位</a:t>
                      </a:r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</a:rPr>
                        <a:t>資料型態</a:t>
                      </a:r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</a:rPr>
                        <a:t>欄位名稱</a:t>
                      </a:r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</a:rPr>
                        <a:t>欄位</a:t>
                      </a:r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</a:rPr>
                        <a:t>資料型態</a:t>
                      </a:r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, ...)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T="45761" marB="45761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INSERT</a:t>
            </a:r>
            <a:endParaRPr lang="zh-TW" altLang="en-US" smtClean="0"/>
          </a:p>
        </p:txBody>
      </p:sp>
      <p:sp>
        <p:nvSpPr>
          <p:cNvPr id="60419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新增資料：使用的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SQL 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指令是「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INSERT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」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eaLnBrk="1" hangingPunct="1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基本結構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eaLnBrk="1" hangingPunct="1"/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eaLnBrk="1" hangingPunct="1"/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eaLnBrk="1" hangingPunct="1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說明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lvl="1" eaLnBrk="1" hangingPunct="1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如果欄位名稱沒有指定完全，則資料庫會自動取用此欄位之預設值。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lvl="1" eaLnBrk="1" hangingPunct="1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我們可由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Access 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資料庫的「設計檢視」來檢視每一個欄位的預設值。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43000" y="2857500"/>
          <a:ext cx="4405313" cy="1006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5313"/>
              </a:tblGrid>
              <a:tr h="1006475"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INSERT INTO </a:t>
                      </a:r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</a:rPr>
                        <a:t>資料表名稱</a:t>
                      </a:r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</a:rPr>
                        <a:t>欄位名稱</a:t>
                      </a:r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1, </a:t>
                      </a:r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</a:rPr>
                        <a:t>欄位名稱</a:t>
                      </a:r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2, ...) VALUES (</a:t>
                      </a:r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</a:rPr>
                        <a:t>欄位</a:t>
                      </a:r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</a:rPr>
                        <a:t>的資料</a:t>
                      </a:r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</a:rPr>
                        <a:t>欄位</a:t>
                      </a:r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</a:rPr>
                        <a:t>的資料</a:t>
                      </a:r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, ...)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T="45749" marB="45749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UPDATE</a:t>
            </a:r>
            <a:endParaRPr lang="zh-TW" altLang="en-US" smtClean="0"/>
          </a:p>
        </p:txBody>
      </p:sp>
      <p:sp>
        <p:nvSpPr>
          <p:cNvPr id="6144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TW" altLang="en-US" smtClean="0">
                <a:latin typeface="微軟正黑體" pitchFamily="34" charset="-120"/>
                <a:ea typeface="微軟正黑體" pitchFamily="34" charset="-120"/>
              </a:rPr>
              <a:t>修改資料：使用的 </a:t>
            </a:r>
            <a:r>
              <a:rPr lang="en-US" altLang="zh-TW" smtClean="0">
                <a:latin typeface="微軟正黑體" pitchFamily="34" charset="-120"/>
                <a:ea typeface="微軟正黑體" pitchFamily="34" charset="-120"/>
              </a:rPr>
              <a:t>SQL </a:t>
            </a:r>
            <a:r>
              <a:rPr lang="zh-TW" altLang="en-US" smtClean="0">
                <a:latin typeface="微軟正黑體" pitchFamily="34" charset="-120"/>
                <a:ea typeface="微軟正黑體" pitchFamily="34" charset="-120"/>
              </a:rPr>
              <a:t>指令是「</a:t>
            </a:r>
            <a:r>
              <a:rPr lang="en-US" altLang="zh-TW" smtClean="0">
                <a:latin typeface="微軟正黑體" pitchFamily="34" charset="-120"/>
                <a:ea typeface="微軟正黑體" pitchFamily="34" charset="-120"/>
              </a:rPr>
              <a:t>UPDATE</a:t>
            </a:r>
            <a:r>
              <a:rPr lang="en-US" smtClean="0">
                <a:latin typeface="微軟正黑體" pitchFamily="34" charset="-120"/>
                <a:ea typeface="微軟正黑體" pitchFamily="34" charset="-120"/>
              </a:rPr>
              <a:t>」</a:t>
            </a:r>
          </a:p>
          <a:p>
            <a:pPr eaLnBrk="1" hangingPunct="1"/>
            <a:r>
              <a:rPr lang="zh-TW" altLang="en-US" smtClean="0">
                <a:latin typeface="微軟正黑體" pitchFamily="34" charset="-120"/>
                <a:ea typeface="微軟正黑體" pitchFamily="34" charset="-120"/>
              </a:rPr>
              <a:t>基本結構</a:t>
            </a:r>
            <a:endParaRPr lang="en-US" altLang="zh-TW" smtClean="0">
              <a:latin typeface="微軟正黑體" pitchFamily="34" charset="-120"/>
              <a:ea typeface="微軟正黑體" pitchFamily="34" charset="-120"/>
            </a:endParaRPr>
          </a:p>
          <a:p>
            <a:pPr eaLnBrk="1" hangingPunct="1"/>
            <a:endParaRPr lang="en-US" altLang="zh-TW" smtClean="0">
              <a:latin typeface="微軟正黑體" pitchFamily="34" charset="-120"/>
              <a:ea typeface="微軟正黑體" pitchFamily="34" charset="-120"/>
            </a:endParaRPr>
          </a:p>
          <a:p>
            <a:pPr eaLnBrk="1" hangingPunct="1"/>
            <a:endParaRPr lang="en-US" altLang="zh-TW" smtClean="0">
              <a:latin typeface="微軟正黑體" pitchFamily="34" charset="-120"/>
              <a:ea typeface="微軟正黑體" pitchFamily="34" charset="-120"/>
            </a:endParaRPr>
          </a:p>
          <a:p>
            <a:pPr eaLnBrk="1" hangingPunct="1"/>
            <a:r>
              <a:rPr lang="zh-TW" altLang="en-US" smtClean="0">
                <a:latin typeface="微軟正黑體" pitchFamily="34" charset="-120"/>
                <a:ea typeface="微軟正黑體" pitchFamily="34" charset="-120"/>
              </a:rPr>
              <a:t>說明</a:t>
            </a:r>
            <a:endParaRPr lang="en-US" altLang="zh-TW" smtClean="0">
              <a:latin typeface="微軟正黑體" pitchFamily="34" charset="-120"/>
              <a:ea typeface="微軟正黑體" pitchFamily="34" charset="-120"/>
            </a:endParaRPr>
          </a:p>
          <a:p>
            <a:pPr lvl="1" eaLnBrk="1" hangingPunct="1"/>
            <a:r>
              <a:rPr lang="zh-TW" altLang="en-US" smtClean="0">
                <a:latin typeface="微軟正黑體" pitchFamily="34" charset="-120"/>
                <a:ea typeface="微軟正黑體" pitchFamily="34" charset="-120"/>
              </a:rPr>
              <a:t>用來修改資料表欄位中的值。</a:t>
            </a:r>
            <a:endParaRPr lang="en-US" altLang="zh-TW" smtClean="0">
              <a:latin typeface="微軟正黑體" pitchFamily="34" charset="-120"/>
              <a:ea typeface="微軟正黑體" pitchFamily="34" charset="-120"/>
            </a:endParaRPr>
          </a:p>
          <a:p>
            <a:pPr lvl="1" eaLnBrk="1" hangingPunct="1"/>
            <a:r>
              <a:rPr lang="zh-TW" altLang="en-US" smtClean="0">
                <a:latin typeface="微軟正黑體" pitchFamily="34" charset="-120"/>
                <a:ea typeface="微軟正黑體" pitchFamily="34" charset="-120"/>
              </a:rPr>
              <a:t>網站上修改會員個人資料時會用到。</a:t>
            </a:r>
            <a:endParaRPr lang="en-US" altLang="zh-TW" smtClean="0"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43000" y="2857500"/>
          <a:ext cx="4405313" cy="1006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5313"/>
              </a:tblGrid>
              <a:tr h="1006475"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UPDATE </a:t>
                      </a:r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</a:rPr>
                        <a:t>資料表名稱 </a:t>
                      </a:r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SET </a:t>
                      </a:r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</a:rPr>
                        <a:t>欄位名稱</a:t>
                      </a:r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1=</a:t>
                      </a:r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</a:rPr>
                        <a:t>欄位</a:t>
                      </a:r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</a:rPr>
                        <a:t>的資料</a:t>
                      </a:r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</a:rPr>
                        <a:t>欄位名稱</a:t>
                      </a:r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2=</a:t>
                      </a:r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</a:rPr>
                        <a:t>欄位</a:t>
                      </a:r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</a:rPr>
                        <a:t>的資料</a:t>
                      </a:r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,... WHERE </a:t>
                      </a:r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</a:rPr>
                        <a:t>條件式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T="45749" marB="45749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DELETE</a:t>
            </a:r>
            <a:endParaRPr lang="zh-TW" altLang="en-US" smtClean="0"/>
          </a:p>
        </p:txBody>
      </p:sp>
      <p:sp>
        <p:nvSpPr>
          <p:cNvPr id="6246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刪除資料：使用的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SQL 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指令是「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DELETE</a:t>
            </a:r>
            <a:r>
              <a:rPr lang="en-US" dirty="0" smtClean="0">
                <a:latin typeface="微軟正黑體" pitchFamily="34" charset="-120"/>
                <a:ea typeface="微軟正黑體" pitchFamily="34" charset="-120"/>
              </a:rPr>
              <a:t>」</a:t>
            </a:r>
          </a:p>
          <a:p>
            <a:pPr eaLnBrk="1" hangingPunct="1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基本結構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eaLnBrk="1" hangingPunct="1"/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eaLnBrk="1" hangingPunct="1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說明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lvl="1" eaLnBrk="1" hangingPunct="1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如果沒有指定任何條件式，此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SQL 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指令會刪除一個資料表內的所有紀錄，所以要特別小心。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lvl="1" eaLnBrk="1" hangingPunct="1"/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管理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Blog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時刪除文章會用到。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pPr eaLnBrk="1" hangingPunct="1"/>
            <a:endParaRPr lang="zh-TW" altLang="en-US" dirty="0" smtClean="0"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43000" y="2857500"/>
          <a:ext cx="5286375" cy="396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6375"/>
              </a:tblGrid>
              <a:tr h="396875"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DELETE FROM </a:t>
                      </a:r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</a:rPr>
                        <a:t>資料表名稱 </a:t>
                      </a:r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WHERE </a:t>
                      </a:r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</a:rPr>
                        <a:t>條件式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3" marB="45793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DROP TABLE</a:t>
            </a:r>
            <a:endParaRPr lang="zh-TW" altLang="en-US" smtClean="0"/>
          </a:p>
        </p:txBody>
      </p:sp>
      <p:sp>
        <p:nvSpPr>
          <p:cNvPr id="6349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刪除資料表：使用的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SQL 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指令是「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DROP TABLE</a:t>
            </a:r>
            <a:r>
              <a:rPr lang="en-US" sz="2800" dirty="0" smtClean="0">
                <a:latin typeface="微軟正黑體" pitchFamily="34" charset="-120"/>
                <a:ea typeface="微軟正黑體" pitchFamily="34" charset="-120"/>
              </a:rPr>
              <a:t>」</a:t>
            </a:r>
          </a:p>
          <a:p>
            <a:pPr eaLnBrk="1" hangingPunct="1"/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基本結構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pPr eaLnBrk="1" hangingPunct="1"/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說明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pPr lvl="1" eaLnBrk="1" hangingPunct="1"/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在論壇管理系統中，要刪除某個討論區會用到。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071563" y="2714625"/>
          <a:ext cx="5286375" cy="396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6375"/>
              </a:tblGrid>
              <a:tr h="396875">
                <a:tc>
                  <a:txBody>
                    <a:bodyPr/>
                    <a:lstStyle/>
                    <a:p>
                      <a:r>
                        <a:rPr lang="en-US" altLang="zh-TW" sz="2000" b="0" dirty="0" smtClean="0">
                          <a:solidFill>
                            <a:schemeClr val="tx1"/>
                          </a:solidFill>
                        </a:rPr>
                        <a:t>DROP TABLE </a:t>
                      </a:r>
                      <a:r>
                        <a:rPr lang="zh-TW" altLang="en-US" sz="2000" b="0" dirty="0" smtClean="0">
                          <a:solidFill>
                            <a:schemeClr val="tx1"/>
                          </a:solidFill>
                        </a:rPr>
                        <a:t>資料表名稱</a:t>
                      </a:r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91439" marR="91439" marT="45793" marB="45793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5720" y="35004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補充資料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SQL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語法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JOIN&gt;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各種型式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57" y="1071545"/>
            <a:ext cx="7216681" cy="56777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斯斯有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種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,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MySQL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有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3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種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42844" y="1214422"/>
            <a:ext cx="52149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微軟正黑體" pitchFamily="34" charset="-120"/>
                <a:ea typeface="微軟正黑體" pitchFamily="34" charset="-120"/>
              </a:rPr>
              <a:t>MySQL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由於效能高、成本低、可靠性好，被廣泛地應用在中小型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  <a:hlinkClick r:id="rId2" tooltip="網站"/>
              </a:rPr>
              <a:t>網站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中。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被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Oracle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收購後，自由軟體社群們對於</a:t>
            </a:r>
            <a:r>
              <a:rPr lang="en-US" sz="2800" dirty="0" smtClean="0">
                <a:latin typeface="微軟正黑體" pitchFamily="34" charset="-120"/>
                <a:ea typeface="微軟正黑體" pitchFamily="34" charset="-120"/>
              </a:rPr>
              <a:t>Oracle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是否仍支援</a:t>
            </a:r>
            <a:r>
              <a:rPr lang="en-US" sz="2800" dirty="0" smtClean="0">
                <a:latin typeface="微軟正黑體" pitchFamily="34" charset="-120"/>
                <a:ea typeface="微軟正黑體" pitchFamily="34" charset="-120"/>
              </a:rPr>
              <a:t>MySQL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社群版有所隱憂，</a:t>
            </a:r>
            <a:r>
              <a:rPr lang="en-US" sz="2800" dirty="0" smtClean="0">
                <a:latin typeface="微軟正黑體" pitchFamily="34" charset="-120"/>
                <a:ea typeface="微軟正黑體" pitchFamily="34" charset="-120"/>
              </a:rPr>
              <a:t>MySQL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的創始人</a:t>
            </a:r>
            <a:r>
              <a:rPr lang="en-US" sz="2800" dirty="0" smtClean="0">
                <a:latin typeface="微軟正黑體" pitchFamily="34" charset="-120"/>
                <a:ea typeface="微軟正黑體" pitchFamily="34" charset="-120"/>
              </a:rPr>
              <a:t>MySQL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為基礎開發相容分支</a:t>
            </a:r>
            <a:r>
              <a:rPr lang="en-US" sz="2800" dirty="0" smtClean="0">
                <a:latin typeface="微軟正黑體" pitchFamily="34" charset="-120"/>
                <a:ea typeface="微軟正黑體" pitchFamily="34" charset="-120"/>
                <a:hlinkClick r:id="rId3" tooltip="MariaDB"/>
              </a:rPr>
              <a:t>MariaDB</a:t>
            </a:r>
            <a:r>
              <a:rPr lang="en-US" sz="2800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二者差異開始變大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</p:txBody>
      </p:sp>
      <p:pic>
        <p:nvPicPr>
          <p:cNvPr id="40962" name="Picture 2" descr="https://severalnines.com/sites/default/files/mysql_mariadb_percona_comparison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0694" y="1285860"/>
            <a:ext cx="3429008" cy="34290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MySQL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線上教學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42844" y="1214422"/>
            <a:ext cx="87154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微軟正黑體" pitchFamily="34" charset="-120"/>
                <a:ea typeface="微軟正黑體" pitchFamily="34" charset="-120"/>
              </a:rPr>
              <a:t>MySQL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超新手入門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sz="2800" dirty="0" smtClean="0">
                <a:latin typeface="微軟正黑體" pitchFamily="34" charset="-120"/>
                <a:ea typeface="微軟正黑體" pitchFamily="34" charset="-120"/>
                <a:hlinkClick r:id="rId2"/>
              </a:rPr>
              <a:t>http://www.codedata.com.tw/database/mysql-tutorial-getting-started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(Tool)</a:t>
            </a:r>
            <a:r>
              <a:rPr lang="en-US" b="1" dirty="0" smtClean="0">
                <a:latin typeface="微軟正黑體" pitchFamily="34" charset="-120"/>
                <a:ea typeface="微軟正黑體" pitchFamily="34" charset="-120"/>
              </a:rPr>
              <a:t> HeidiSQL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42844" y="1071546"/>
            <a:ext cx="8858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軟正黑體" pitchFamily="34" charset="-120"/>
                <a:ea typeface="微軟正黑體" pitchFamily="34" charset="-120"/>
              </a:rPr>
              <a:t>HeidiSQL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是一個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hlinkClick r:id="rId2" tooltip="自由及開放原始碼軟體"/>
              </a:rPr>
              <a:t>自由開源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的資料庫管理工具，用於</a:t>
            </a:r>
            <a:r>
              <a:rPr lang="en-US" sz="2000" dirty="0" smtClean="0">
                <a:latin typeface="微軟正黑體" pitchFamily="34" charset="-120"/>
                <a:ea typeface="微軟正黑體" pitchFamily="34" charset="-120"/>
                <a:hlinkClick r:id="rId3" tooltip="MySQL"/>
              </a:rPr>
              <a:t>MySQL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及其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  <a:hlinkClick r:id="rId4" tooltip="復刻 (軟體開發)"/>
              </a:rPr>
              <a:t>分支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，以及</a:t>
            </a:r>
            <a:r>
              <a:rPr lang="en-US" sz="2000" dirty="0" smtClean="0">
                <a:latin typeface="微軟正黑體" pitchFamily="34" charset="-120"/>
                <a:ea typeface="微軟正黑體" pitchFamily="34" charset="-120"/>
                <a:hlinkClick r:id="rId5" tooltip="Microsoft SQL Server"/>
              </a:rPr>
              <a:t>Microsoft SQL Server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和</a:t>
            </a:r>
            <a:r>
              <a:rPr lang="en-US" sz="2000" dirty="0" smtClean="0">
                <a:latin typeface="微軟正黑體" pitchFamily="34" charset="-120"/>
                <a:ea typeface="微軟正黑體" pitchFamily="34" charset="-120"/>
                <a:hlinkClick r:id="rId6" tooltip="PostgreSQL"/>
              </a:rPr>
              <a:t>PostgreSQL</a:t>
            </a:r>
            <a:r>
              <a:rPr lang="en-US" sz="2000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它的代碼庫最初取自</a:t>
            </a:r>
            <a:r>
              <a:rPr lang="en-US" sz="2000" dirty="0" smtClean="0">
                <a:latin typeface="微軟正黑體" pitchFamily="34" charset="-120"/>
                <a:ea typeface="微軟正黑體" pitchFamily="34" charset="-120"/>
              </a:rPr>
              <a:t>Ansgar Becker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自己的</a:t>
            </a:r>
            <a:r>
              <a:rPr lang="en-US" sz="2000" dirty="0" smtClean="0">
                <a:latin typeface="微軟正黑體" pitchFamily="34" charset="-120"/>
                <a:ea typeface="微軟正黑體" pitchFamily="34" charset="-120"/>
              </a:rPr>
              <a:t>MySQL-Front 2.5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軟體。</a:t>
            </a:r>
            <a:endParaRPr lang="zh-TW" altLang="en-US" sz="20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2756" name="Picture 4" descr="ä¸åæè©±çä¸»çé¢ï¼è³æåº«æ¨¹å¨å·¦å´ï¼è©³æå¨å³å´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5786" y="2071678"/>
            <a:ext cx="7358114" cy="48005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5720" y="35004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SQL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Quiz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SQL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Quiz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42844" y="1071546"/>
            <a:ext cx="88583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[  ] sqlzoo</a:t>
            </a:r>
          </a:p>
          <a:p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en-US" sz="2800" dirty="0" smtClean="0">
                <a:hlinkClick r:id="rId2"/>
              </a:rPr>
              <a:t> https://sqlzoo.net/wiki/SQL_Tutorial/zh</a:t>
            </a:r>
            <a:endParaRPr lang="en-US" sz="2800" dirty="0" smtClean="0"/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[  ] w3schools</a:t>
            </a:r>
          </a:p>
          <a:p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en-US" sz="2800" dirty="0" smtClean="0">
                <a:hlinkClick r:id="rId3"/>
              </a:rPr>
              <a:t> https://www.w3schools.com/sql/sql_quiz.asp</a:t>
            </a:r>
            <a:endParaRPr lang="en-US" sz="2800" dirty="0" smtClean="0"/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[  ] javapoint</a:t>
            </a:r>
          </a:p>
          <a:p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en-US" sz="2800" dirty="0" smtClean="0">
                <a:hlinkClick r:id="rId4"/>
              </a:rPr>
              <a:t> https://www.javatpoint.com/sql-quiz</a:t>
            </a:r>
            <a:endParaRPr lang="en-US" sz="2800" dirty="0" smtClean="0"/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[  ] sqlquiz</a:t>
            </a:r>
          </a:p>
          <a:p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	</a:t>
            </a:r>
            <a:r>
              <a:rPr lang="en-US" sz="2800" dirty="0" smtClean="0">
                <a:hlinkClick r:id="rId5"/>
              </a:rPr>
              <a:t> http://www.sqlquiz.com/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5720" y="35004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簡報用模版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northwind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42844" y="1071546"/>
            <a:ext cx="885831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TEXT,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Template Title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000108"/>
            <a:ext cx="8818476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(Tool) Navicat Premium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42844" y="1071546"/>
            <a:ext cx="88583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微軟正黑體" pitchFamily="34" charset="-120"/>
                <a:ea typeface="微軟正黑體" pitchFamily="34" charset="-120"/>
              </a:rPr>
              <a:t>Navicat Premium 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是一套資料庫開發工具，讓你從單一應用程式中同時連接 </a:t>
            </a:r>
            <a:r>
              <a:rPr lang="en-US" sz="2000" dirty="0" smtClean="0">
                <a:latin typeface="微軟正黑體" pitchFamily="34" charset="-120"/>
                <a:ea typeface="微軟正黑體" pitchFamily="34" charset="-120"/>
              </a:rPr>
              <a:t>MySQL、MariaDB、MongoDB、SQL Server、Oracle、PostgreSQL 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和 </a:t>
            </a:r>
            <a:r>
              <a:rPr lang="en-US" sz="2000" dirty="0" smtClean="0">
                <a:latin typeface="微軟正黑體" pitchFamily="34" charset="-120"/>
                <a:ea typeface="微軟正黑體" pitchFamily="34" charset="-120"/>
              </a:rPr>
              <a:t>SQLite 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資料庫。它與 </a:t>
            </a:r>
            <a:r>
              <a:rPr lang="en-US" sz="2000" dirty="0" smtClean="0">
                <a:latin typeface="微軟正黑體" pitchFamily="34" charset="-120"/>
                <a:ea typeface="微軟正黑體" pitchFamily="34" charset="-120"/>
              </a:rPr>
              <a:t>Amazon RDS、Amazon Aurora、Amazon Redshift、Microsoft Azure、Oracle Cloud、Google Cloud 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和 </a:t>
            </a:r>
            <a:r>
              <a:rPr lang="en-US" sz="2000" dirty="0" smtClean="0">
                <a:latin typeface="微軟正黑體" pitchFamily="34" charset="-120"/>
                <a:ea typeface="微軟正黑體" pitchFamily="34" charset="-120"/>
              </a:rPr>
              <a:t>MongoDB Atlas 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等雲端資料庫相容。</a:t>
            </a:r>
            <a:endParaRPr lang="zh-TW" altLang="en-US" sz="20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2754" name="Picture 2" descr="https://www.navicat.com/images/product_screenshot/02.Product_01_Premium_Windows_01_Mainscreen_CH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3" y="2543168"/>
            <a:ext cx="7072362" cy="42434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(Tool)</a:t>
            </a:r>
            <a:r>
              <a:rPr lang="en-US" b="1" dirty="0" smtClean="0">
                <a:latin typeface="微軟正黑體" pitchFamily="34" charset="-120"/>
                <a:ea typeface="微軟正黑體" pitchFamily="34" charset="-120"/>
              </a:rPr>
              <a:t> Oracle SQL Developer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42844" y="1071546"/>
            <a:ext cx="885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一個集成開發環境，用於在</a:t>
            </a:r>
            <a:r>
              <a:rPr lang="en-US" sz="2000" dirty="0" smtClean="0"/>
              <a:t>Oracle</a:t>
            </a:r>
            <a:r>
              <a:rPr lang="zh-TW" altLang="en-US" sz="2000" dirty="0" smtClean="0"/>
              <a:t>數據庫中使用</a:t>
            </a:r>
            <a:r>
              <a:rPr lang="en-US" sz="2000" dirty="0" smtClean="0"/>
              <a:t>SQL。 Oracle Corporation</a:t>
            </a:r>
            <a:r>
              <a:rPr lang="zh-TW" altLang="en-US" sz="2000" dirty="0" smtClean="0"/>
              <a:t>免費提供此產品</a:t>
            </a:r>
            <a:r>
              <a:rPr lang="en-US" altLang="zh-TW" sz="2000" dirty="0" smtClean="0"/>
              <a:t>;</a:t>
            </a:r>
            <a:r>
              <a:rPr lang="zh-TW" altLang="en-US" sz="2000" dirty="0" smtClean="0"/>
              <a:t>它使用</a:t>
            </a:r>
            <a:r>
              <a:rPr lang="en-US" sz="2000" dirty="0" smtClean="0"/>
              <a:t>Java Development Kit</a:t>
            </a:r>
            <a:endParaRPr lang="zh-TW" altLang="en-US" sz="20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21186" name="Picture 2" descr="https://www.oracle.com/technetwork/developer-tools/sql-developer/what-worksheet2-11835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785926"/>
            <a:ext cx="6357982" cy="497272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85720" y="1714488"/>
            <a:ext cx="8643998" cy="3929090"/>
          </a:xfrm>
        </p:spPr>
        <p:txBody>
          <a:bodyPr>
            <a:normAutofit/>
          </a:bodyPr>
          <a:lstStyle/>
          <a:p>
            <a:r>
              <a:rPr lang="en-US" altLang="zh-TW" sz="44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SQL</a:t>
            </a:r>
            <a:r>
              <a:rPr lang="zh-TW" altLang="en-US" sz="44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及管理工具種類太多</a:t>
            </a:r>
            <a:endParaRPr lang="en-US" altLang="zh-TW" sz="44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44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不可能全裝</a:t>
            </a:r>
            <a:endParaRPr lang="en-US" altLang="zh-TW" sz="44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44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請視需求採用對應工具</a:t>
            </a:r>
            <a:endParaRPr lang="en-US" altLang="zh-TW" sz="44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428868"/>
            <a:ext cx="6400800" cy="1752600"/>
          </a:xfrm>
        </p:spPr>
        <p:txBody>
          <a:bodyPr>
            <a:normAutofit/>
          </a:bodyPr>
          <a:lstStyle/>
          <a:p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資料關連及表示方法</a:t>
            </a:r>
            <a:endParaRPr lang="en-US" altLang="zh-TW" sz="4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DD vs ERD vs ERD(2)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122" name="Picture 2" descr="C:\Users\alex\Desktop\northwind\2e6abba7a57be49f62d861fab36952cf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071546"/>
            <a:ext cx="5389566" cy="5572164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5572132" y="1071546"/>
            <a:ext cx="34290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DD (Data dictionary, 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資料字典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是各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Table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一張張展開的欄位清單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8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[</a:t>
            </a:r>
            <a:r>
              <a:rPr lang="zh-TW" altLang="en-US" sz="28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優</a:t>
            </a:r>
            <a:r>
              <a:rPr lang="en-US" altLang="zh-TW" sz="28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]</a:t>
            </a:r>
            <a:r>
              <a:rPr lang="zh-TW" altLang="en-US" sz="28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方便製作</a:t>
            </a:r>
            <a:endParaRPr lang="en-US" altLang="zh-TW" sz="28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8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[</a:t>
            </a:r>
            <a:r>
              <a:rPr lang="zh-TW" altLang="en-US" sz="28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缺</a:t>
            </a:r>
            <a:r>
              <a:rPr lang="en-US" altLang="zh-TW" sz="28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]</a:t>
            </a:r>
            <a:r>
              <a:rPr lang="zh-TW" altLang="en-US" sz="28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很難在腦海中生成清楚的圖形式關連</a:t>
            </a:r>
            <a:endParaRPr lang="en-US" altLang="zh-TW" sz="28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DD vs ERD vs ERD(2)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572132" y="1071546"/>
            <a:ext cx="34290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微軟正黑體" pitchFamily="34" charset="-120"/>
                <a:ea typeface="微軟正黑體" pitchFamily="34" charset="-120"/>
              </a:rPr>
              <a:t>ER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模型、實體關係模型或實體聯絡模式圖（</a:t>
            </a:r>
            <a:r>
              <a:rPr lang="en-US" sz="2800" b="1" dirty="0" smtClean="0">
                <a:latin typeface="微軟正黑體" pitchFamily="34" charset="-120"/>
                <a:ea typeface="微軟正黑體" pitchFamily="34" charset="-120"/>
              </a:rPr>
              <a:t>ERD</a:t>
            </a:r>
            <a:r>
              <a:rPr lang="en-US" altLang="zh-TW" sz="2800" b="1" dirty="0" smtClean="0">
                <a:latin typeface="微軟正黑體" pitchFamily="34" charset="-120"/>
                <a:ea typeface="微軟正黑體" pitchFamily="34" charset="-120"/>
              </a:rPr>
              <a:t>,</a:t>
            </a:r>
            <a:r>
              <a:rPr lang="zh-TW" altLang="en-US" sz="28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sz="2800" dirty="0" smtClean="0">
                <a:latin typeface="微軟正黑體" pitchFamily="34" charset="-120"/>
                <a:ea typeface="微軟正黑體" pitchFamily="34" charset="-120"/>
              </a:rPr>
              <a:t>Entity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sz="2800" dirty="0" smtClean="0">
                <a:latin typeface="微軟正黑體" pitchFamily="34" charset="-120"/>
                <a:ea typeface="微軟正黑體" pitchFamily="34" charset="-120"/>
              </a:rPr>
              <a:t>relationship）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是概念資料模型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8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[</a:t>
            </a:r>
            <a:r>
              <a:rPr lang="zh-TW" altLang="en-US" sz="28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優</a:t>
            </a:r>
            <a:r>
              <a:rPr lang="en-US" altLang="zh-TW" sz="28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]</a:t>
            </a:r>
            <a:r>
              <a:rPr lang="zh-TW" altLang="en-US" sz="28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 圖形式關連清楚</a:t>
            </a:r>
            <a:endParaRPr lang="en-US" altLang="zh-TW" sz="28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8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[</a:t>
            </a:r>
            <a:r>
              <a:rPr lang="zh-TW" altLang="en-US" sz="28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缺</a:t>
            </a:r>
            <a:r>
              <a:rPr lang="en-US" altLang="zh-TW" sz="28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]</a:t>
            </a:r>
            <a:r>
              <a:rPr lang="zh-TW" altLang="en-US" sz="28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 不一定標示在正確關連欄位</a:t>
            </a:r>
            <a:endParaRPr lang="en-US" altLang="zh-TW" sz="28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146" name="Picture 2" descr="C:\Users\alex\Desktop\northwind\ER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308" y="1142984"/>
            <a:ext cx="5482824" cy="45864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DD vs ERD vs ERD(2)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85720" y="1119830"/>
            <a:ext cx="8715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這是我調整後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偏好的資料關係表示圖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7170" name="Picture 2" descr="C:\Users\alex\Desktop\northwind\mma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632016"/>
            <a:ext cx="7720038" cy="51555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428868"/>
            <a:ext cx="6400800" cy="1752600"/>
          </a:xfrm>
        </p:spPr>
        <p:txBody>
          <a:bodyPr>
            <a:normAutofit/>
          </a:bodyPr>
          <a:lstStyle/>
          <a:p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真正系統</a:t>
            </a:r>
            <a:r>
              <a:rPr lang="en-US" altLang="zh-TW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DB</a:t>
            </a:r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是很複雜的</a:t>
            </a:r>
            <a:r>
              <a:rPr lang="en-US" altLang="zh-TW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Agenda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42844" y="1071546"/>
            <a:ext cx="8858312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Day1		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環境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基本介紹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		SQL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工具簡介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		SQL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語法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SELECT</a:t>
            </a:r>
          </a:p>
          <a:p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Day2		SQL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語法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INSERT</a:t>
            </a:r>
          </a:p>
          <a:p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		SQL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語法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UPDATE</a:t>
            </a:r>
          </a:p>
          <a:p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		SQL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語法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DELETE</a:t>
            </a:r>
          </a:p>
          <a:p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Day3		SQL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語法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其他常用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這是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Drupal 8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(CMF)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94562" name="Picture 2" descr="D:\work\DBSchema\Drupal8_Schema_201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160" y="1214422"/>
            <a:ext cx="9004434" cy="42148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這是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MediaWiki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維基百科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95587" name="Picture 3" descr="C:\Users\alex\Desktop\northwind\963px-MediaWiki_1.20_(44edaa2)_database_schema.sv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071546"/>
            <a:ext cx="7143768" cy="57211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這是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Magento 2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電子商務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96610" name="Picture 2" descr="https://i.stack.imgur.com/wnwrJ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22" y="1285860"/>
            <a:ext cx="9133710" cy="39290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428868"/>
            <a:ext cx="6400800" cy="1752600"/>
          </a:xfrm>
        </p:spPr>
        <p:txBody>
          <a:bodyPr>
            <a:normAutofit/>
          </a:bodyPr>
          <a:lstStyle/>
          <a:p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實作開始</a:t>
            </a:r>
            <a:r>
              <a:rPr lang="en-US" altLang="zh-TW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northwind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northwind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42844" y="1071546"/>
            <a:ext cx="8858312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北風資料庫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en-US" sz="2800" dirty="0" smtClean="0">
                <a:latin typeface="微軟正黑體" pitchFamily="34" charset="-120"/>
                <a:ea typeface="微軟正黑體" pitchFamily="34" charset="-120"/>
              </a:rPr>
              <a:t>Northwind)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是微軟一個範例資料庫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原始架構完整而簡單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,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完整具備了銷售買賣業中 業務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客戶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訂單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產品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 運送等各項要素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適合用來 入門理解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試作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sz="2800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原版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northwind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Picture 2" descr="C:\Users\alex\Desktop\northwind\DB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4422"/>
            <a:ext cx="9130334" cy="45720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本次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簡化版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northwind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7" name="Picture 3" descr="C:\Users\alex\Desktop\northwind\DB - 複製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590" y="1200164"/>
            <a:ext cx="9016146" cy="45148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SQL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fiddle </a:t>
            </a:r>
            <a:r>
              <a:rPr lang="zh-TW" altLang="en-US" b="1" dirty="0" smtClean="0"/>
              <a:t>線上</a:t>
            </a:r>
            <a:r>
              <a:rPr lang="en-US" b="1" dirty="0" smtClean="0"/>
              <a:t>SQL</a:t>
            </a:r>
            <a:r>
              <a:rPr lang="zh-TW" altLang="en-US" b="1" dirty="0" smtClean="0"/>
              <a:t>練習 語法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42844" y="1184490"/>
            <a:ext cx="88583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想要學習 </a:t>
            </a:r>
            <a:r>
              <a:rPr lang="en-US" sz="2800" dirty="0" smtClean="0">
                <a:latin typeface="微軟正黑體" pitchFamily="34" charset="-120"/>
                <a:ea typeface="微軟正黑體" pitchFamily="34" charset="-120"/>
              </a:rPr>
              <a:t>SQL 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語法，現在不用大費周章去安裝資料庫來練習了，透過 </a:t>
            </a:r>
            <a:r>
              <a:rPr lang="en-US" sz="2800" b="1" dirty="0" smtClean="0">
                <a:latin typeface="微軟正黑體" pitchFamily="34" charset="-120"/>
                <a:ea typeface="微軟正黑體" pitchFamily="34" charset="-120"/>
              </a:rPr>
              <a:t>SQLFiddle.com</a:t>
            </a:r>
            <a:r>
              <a:rPr lang="en-US" sz="2800" dirty="0" smtClean="0">
                <a:latin typeface="微軟正黑體" pitchFamily="34" charset="-120"/>
                <a:ea typeface="微軟正黑體" pitchFamily="34" charset="-120"/>
              </a:rPr>
              <a:t> 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這個網站便可以來練習 </a:t>
            </a:r>
            <a:r>
              <a:rPr lang="en-US" sz="2800" dirty="0" smtClean="0">
                <a:latin typeface="微軟正黑體" pitchFamily="34" charset="-120"/>
                <a:ea typeface="微軟正黑體" pitchFamily="34" charset="-120"/>
              </a:rPr>
              <a:t>SQL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基本語法，且提供 </a:t>
            </a:r>
            <a:r>
              <a:rPr lang="en-US" sz="2800" dirty="0" smtClean="0">
                <a:latin typeface="微軟正黑體" pitchFamily="34" charset="-120"/>
                <a:ea typeface="微軟正黑體" pitchFamily="34" charset="-120"/>
              </a:rPr>
              <a:t>My SQL、MS SQL 2008 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及 </a:t>
            </a:r>
            <a:r>
              <a:rPr lang="en-US" altLang="zh-TW" sz="2800" dirty="0" smtClean="0">
                <a:latin typeface="微軟正黑體" pitchFamily="34" charset="-120"/>
                <a:ea typeface="微軟正黑體" pitchFamily="34" charset="-120"/>
              </a:rPr>
              <a:t>2010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en-US" sz="2800" dirty="0" smtClean="0">
                <a:latin typeface="微軟正黑體" pitchFamily="34" charset="-120"/>
                <a:ea typeface="微軟正黑體" pitchFamily="34" charset="-120"/>
              </a:rPr>
              <a:t>SQLite、Oracle 11g R2 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等多版本可供選擇。</a:t>
            </a:r>
            <a:endParaRPr lang="en-US" altLang="zh-TW" sz="2800" dirty="0" smtClean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SQL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fiddle </a:t>
            </a:r>
            <a:r>
              <a:rPr lang="zh-TW" altLang="en-US" b="1" dirty="0" smtClean="0"/>
              <a:t>線上</a:t>
            </a:r>
            <a:r>
              <a:rPr lang="en-US" b="1" dirty="0" smtClean="0"/>
              <a:t>SQL</a:t>
            </a:r>
            <a:r>
              <a:rPr lang="zh-TW" altLang="en-US" b="1" dirty="0" smtClean="0"/>
              <a:t>練習 語法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050" name="Picture 2" descr="C:\Users\alex\Desktop\northwind\ReadImag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000107"/>
            <a:ext cx="8715436" cy="5229261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2308582" y="6211693"/>
            <a:ext cx="4692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微軟正黑體" pitchFamily="34" charset="-120"/>
                <a:ea typeface="微軟正黑體" pitchFamily="34" charset="-120"/>
                <a:hlinkClick r:id="rId3"/>
              </a:rPr>
              <a:t>http://sqlfiddle.com/</a:t>
            </a:r>
            <a:endParaRPr lang="zh-TW" altLang="en-US" sz="3600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SQL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fiddle </a:t>
            </a:r>
            <a:r>
              <a:rPr lang="zh-TW" altLang="en-US" b="1" dirty="0" smtClean="0"/>
              <a:t>線上</a:t>
            </a:r>
            <a:r>
              <a:rPr lang="en-US" b="1" dirty="0" smtClean="0"/>
              <a:t>SQL</a:t>
            </a:r>
            <a:r>
              <a:rPr lang="zh-TW" altLang="en-US" b="1" dirty="0" smtClean="0"/>
              <a:t>練習 語法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5720" y="1285860"/>
            <a:ext cx="864399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dirty="0" smtClean="0">
                <a:latin typeface="微軟正黑體" pitchFamily="34" charset="-120"/>
                <a:ea typeface="微軟正黑體" pitchFamily="34" charset="-120"/>
              </a:rPr>
              <a:t>Step</a:t>
            </a:r>
          </a:p>
          <a:p>
            <a:endParaRPr lang="en-US" altLang="zh-TW" sz="3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742950" indent="-742950">
              <a:buAutoNum type="arabicPeriod"/>
            </a:pPr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建立資料</a:t>
            </a:r>
            <a:endParaRPr lang="en-US" altLang="zh-TW" sz="3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742950" indent="-742950"/>
            <a:r>
              <a:rPr lang="en-US" altLang="zh-TW" sz="3600" dirty="0" smtClean="0">
                <a:latin typeface="微軟正黑體" pitchFamily="34" charset="-120"/>
                <a:ea typeface="微軟正黑體" pitchFamily="34" charset="-120"/>
              </a:rPr>
              <a:t>	1A.</a:t>
            </a:r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 匯入 </a:t>
            </a:r>
            <a:r>
              <a:rPr lang="en-US" altLang="zh-TW" sz="3600" dirty="0" smtClean="0">
                <a:latin typeface="微軟正黑體" pitchFamily="34" charset="-120"/>
                <a:ea typeface="微軟正黑體" pitchFamily="34" charset="-120"/>
              </a:rPr>
              <a:t>sql </a:t>
            </a:r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語法</a:t>
            </a:r>
            <a:endParaRPr lang="en-US" altLang="zh-TW" sz="3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742950" indent="-742950"/>
            <a:r>
              <a:rPr lang="en-US" altLang="zh-TW" sz="3600" dirty="0" smtClean="0">
                <a:latin typeface="微軟正黑體" pitchFamily="34" charset="-120"/>
                <a:ea typeface="微軟正黑體" pitchFamily="34" charset="-120"/>
              </a:rPr>
              <a:t>	1B.</a:t>
            </a:r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 匯入 </a:t>
            </a:r>
            <a:r>
              <a:rPr lang="en-US" altLang="zh-TW" sz="3600" dirty="0" smtClean="0">
                <a:latin typeface="微軟正黑體" pitchFamily="34" charset="-120"/>
                <a:ea typeface="微軟正黑體" pitchFamily="34" charset="-120"/>
              </a:rPr>
              <a:t>CSV</a:t>
            </a:r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格式資料</a:t>
            </a:r>
            <a:endParaRPr lang="en-US" altLang="zh-TW" sz="3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742950" indent="-742950"/>
            <a:endParaRPr lang="en-US" altLang="zh-TW" sz="3600" dirty="0" smtClean="0">
              <a:latin typeface="微軟正黑體" pitchFamily="34" charset="-120"/>
              <a:ea typeface="微軟正黑體" pitchFamily="34" charset="-120"/>
            </a:endParaRPr>
          </a:p>
          <a:p>
            <a:pPr marL="742950" indent="-742950"/>
            <a:r>
              <a:rPr lang="en-US" altLang="zh-TW" sz="3600" dirty="0" smtClean="0">
                <a:latin typeface="微軟正黑體" pitchFamily="34" charset="-120"/>
                <a:ea typeface="微軟正黑體" pitchFamily="34" charset="-120"/>
              </a:rPr>
              <a:t>2.	</a:t>
            </a:r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下</a:t>
            </a:r>
            <a:r>
              <a:rPr lang="en-US" altLang="zh-TW" sz="3600" dirty="0" smtClean="0">
                <a:latin typeface="微軟正黑體" pitchFamily="34" charset="-120"/>
                <a:ea typeface="微軟正黑體" pitchFamily="34" charset="-120"/>
              </a:rPr>
              <a:t>SQL</a:t>
            </a:r>
            <a:r>
              <a:rPr lang="zh-TW" altLang="en-US" sz="3600" dirty="0" smtClean="0">
                <a:latin typeface="微軟正黑體" pitchFamily="34" charset="-120"/>
                <a:ea typeface="微軟正黑體" pitchFamily="34" charset="-120"/>
              </a:rPr>
              <a:t>語法看結果</a:t>
            </a:r>
            <a:endParaRPr lang="zh-TW" altLang="en-US" sz="3600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 1"/>
          <p:cNvSpPr>
            <a:spLocks noGrp="1"/>
          </p:cNvSpPr>
          <p:nvPr>
            <p:ph type="title"/>
          </p:nvPr>
        </p:nvSpPr>
        <p:spPr>
          <a:xfrm>
            <a:off x="142844" y="142852"/>
            <a:ext cx="8229600" cy="796908"/>
          </a:xfrm>
        </p:spPr>
        <p:txBody>
          <a:bodyPr/>
          <a:lstStyle/>
          <a:p>
            <a:pPr algn="l" eaLnBrk="1" hangingPunct="1"/>
            <a:r>
              <a:rPr lang="en-US" altLang="zh-TW" dirty="0" smtClean="0"/>
              <a:t>SQL</a:t>
            </a:r>
            <a:r>
              <a:rPr lang="zh-TW" altLang="en-US" dirty="0" smtClean="0"/>
              <a:t>簡介</a:t>
            </a:r>
          </a:p>
        </p:txBody>
      </p:sp>
      <p:sp>
        <p:nvSpPr>
          <p:cNvPr id="3277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2800" smtClean="0"/>
              <a:t>SQL </a:t>
            </a:r>
            <a:r>
              <a:rPr lang="zh-TW" altLang="en-US" sz="2800" smtClean="0"/>
              <a:t>是「結構化查詢語言」（</a:t>
            </a:r>
            <a:r>
              <a:rPr lang="en-US" altLang="zh-TW" sz="2800" smtClean="0"/>
              <a:t>Structured Query Language</a:t>
            </a:r>
            <a:r>
              <a:rPr lang="zh-TW" altLang="en-US" sz="2800" smtClean="0"/>
              <a:t>）的簡稱，是由 </a:t>
            </a:r>
            <a:r>
              <a:rPr lang="en-US" altLang="zh-TW" sz="2800" smtClean="0"/>
              <a:t>IBM </a:t>
            </a:r>
            <a:r>
              <a:rPr lang="zh-TW" altLang="en-US" sz="2800" smtClean="0"/>
              <a:t>公司於 </a:t>
            </a:r>
            <a:r>
              <a:rPr lang="en-US" altLang="zh-TW" sz="2800" smtClean="0"/>
              <a:t>1970 </a:t>
            </a:r>
            <a:r>
              <a:rPr lang="zh-TW" altLang="en-US" sz="2800" smtClean="0"/>
              <a:t>年代所發展出來，用於關連式資料庫 </a:t>
            </a:r>
            <a:r>
              <a:rPr lang="en-US" altLang="zh-TW" sz="2800" smtClean="0"/>
              <a:t>(Relational Databases) </a:t>
            </a:r>
            <a:r>
              <a:rPr lang="zh-TW" altLang="en-US" sz="2800" smtClean="0"/>
              <a:t>當中的一種資料庫查詢語言，利用 </a:t>
            </a:r>
            <a:r>
              <a:rPr lang="en-US" altLang="zh-TW" sz="2800" smtClean="0"/>
              <a:t>SQL </a:t>
            </a:r>
            <a:r>
              <a:rPr lang="zh-TW" altLang="en-US" sz="2800" smtClean="0"/>
              <a:t>可以用來進行各種與資料庫相關的處理，例如：</a:t>
            </a:r>
            <a:endParaRPr lang="en-US" altLang="zh-TW" sz="2800" smtClean="0"/>
          </a:p>
          <a:p>
            <a:pPr lvl="1" eaLnBrk="1" hangingPunct="1"/>
            <a:r>
              <a:rPr lang="zh-TW" altLang="en-US" sz="2400" smtClean="0"/>
              <a:t>產生資料庫內的資料表 </a:t>
            </a:r>
            <a:endParaRPr lang="en-US" altLang="zh-TW" sz="2400" smtClean="0"/>
          </a:p>
          <a:p>
            <a:pPr lvl="1" eaLnBrk="1" hangingPunct="1"/>
            <a:r>
              <a:rPr lang="zh-TW" altLang="en-US" sz="2400" smtClean="0"/>
              <a:t>定義資料表內的欄位與相關資料型態 </a:t>
            </a:r>
            <a:endParaRPr lang="en-US" altLang="zh-TW" sz="2400" smtClean="0"/>
          </a:p>
          <a:p>
            <a:pPr lvl="1" eaLnBrk="1" hangingPunct="1"/>
            <a:r>
              <a:rPr lang="zh-TW" altLang="en-US" sz="2400" smtClean="0"/>
              <a:t>建立表格之間的關連性 </a:t>
            </a:r>
            <a:endParaRPr lang="en-US" altLang="zh-TW" sz="2400" smtClean="0"/>
          </a:p>
          <a:p>
            <a:pPr lvl="1" eaLnBrk="1" hangingPunct="1"/>
            <a:r>
              <a:rPr lang="zh-TW" altLang="en-US" sz="2400" smtClean="0"/>
              <a:t>對資料進行處理：新增、修改、刪除、查詢 對資料進行統計 </a:t>
            </a:r>
          </a:p>
          <a:p>
            <a:pPr lvl="1" eaLnBrk="1" hangingPunct="1"/>
            <a:endParaRPr lang="zh-TW" altLang="en-US" sz="2000" smtClean="0"/>
          </a:p>
        </p:txBody>
      </p:sp>
      <p:sp>
        <p:nvSpPr>
          <p:cNvPr id="31748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8694CB-1B4B-4247-9158-680A0D3E98B1}" type="slidenum">
              <a:rPr lang="zh-TW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r>
              <a:rPr lang="en-US" altLang="zh-TW" smtClean="0"/>
              <a:t>/69</a:t>
            </a:r>
            <a:endParaRPr lang="zh-TW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SQL</a:t>
            </a:r>
            <a:r>
              <a:rPr lang="zh-TW" altLang="en-US" b="1" dirty="0" smtClean="0"/>
              <a:t>語法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SELECT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85721" y="3525284"/>
            <a:ext cx="8572559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en-US" sz="1600" b="1" dirty="0" smtClean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1</a:t>
            </a:r>
            <a:r>
              <a:rPr kumimoji="0" lang="en-US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. Select</a:t>
            </a:r>
            <a:r>
              <a:rPr kumimoji="0" lang="zh-TW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後面要接所要列出的欄位名稱。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2. [* / </a:t>
            </a:r>
            <a:r>
              <a:rPr kumimoji="0" lang="en-US" altLang="en-US" sz="1600" b="1" dirty="0" err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Distinct|Topn</a:t>
            </a:r>
            <a:r>
              <a:rPr kumimoji="0" lang="en-US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]</a:t>
            </a:r>
            <a:r>
              <a:rPr kumimoji="0" lang="zh-TW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中括號的部份可以省略。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  (1) ”*” </a:t>
            </a:r>
            <a:r>
              <a:rPr kumimoji="0" lang="zh-TW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表示列印出所有的欄位</a:t>
            </a:r>
            <a:r>
              <a:rPr kumimoji="0" lang="en-US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(</a:t>
            </a:r>
            <a:r>
              <a:rPr kumimoji="0" lang="zh-TW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欄位</a:t>
            </a:r>
            <a:r>
              <a:rPr kumimoji="0" lang="en-US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1,</a:t>
            </a:r>
            <a:r>
              <a:rPr kumimoji="0" lang="zh-TW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欄位</a:t>
            </a:r>
            <a:r>
              <a:rPr kumimoji="0" lang="en-US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2,……,</a:t>
            </a:r>
            <a:r>
              <a:rPr kumimoji="0" lang="zh-TW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欄位</a:t>
            </a:r>
            <a:r>
              <a:rPr kumimoji="0" lang="en-US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n)</a:t>
            </a:r>
            <a:endParaRPr kumimoji="0" lang="zh-TW" altLang="en-US" sz="1600" b="1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  (2) Distinct</a:t>
            </a:r>
            <a:r>
              <a:rPr kumimoji="0" lang="zh-TW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代表從資料表中選擇不重複的資料。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        </a:t>
            </a:r>
            <a:r>
              <a:rPr kumimoji="0" lang="zh-TW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它是利用先排序來檢查是否有重複，因此，已經內含</a:t>
            </a:r>
            <a:r>
              <a:rPr kumimoji="0" lang="en-US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order by</a:t>
            </a:r>
            <a:r>
              <a:rPr kumimoji="0" lang="zh-TW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的功能。</a:t>
            </a:r>
            <a:endParaRPr kumimoji="0" lang="en-US" altLang="zh-TW" sz="1600" b="1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        </a:t>
            </a:r>
            <a:r>
              <a:rPr kumimoji="0" lang="zh-TW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所以，如果使用</a:t>
            </a:r>
            <a:r>
              <a:rPr kumimoji="0" lang="en-US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Distinct</a:t>
            </a:r>
            <a:r>
              <a:rPr kumimoji="0" lang="zh-TW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時，就不須要再撰寫</a:t>
            </a:r>
            <a:r>
              <a:rPr kumimoji="0" lang="en-US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order by</a:t>
            </a:r>
            <a:r>
              <a:rPr kumimoji="0" lang="zh-TW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  (3) Top n</a:t>
            </a:r>
            <a:r>
              <a:rPr kumimoji="0" lang="zh-TW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指在資料表中取出名次排序在前的</a:t>
            </a:r>
            <a:r>
              <a:rPr kumimoji="0" lang="en-US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n</a:t>
            </a:r>
            <a:r>
              <a:rPr kumimoji="0" lang="zh-TW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筆記錄。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  (4)INTO </a:t>
            </a:r>
            <a:r>
              <a:rPr kumimoji="0" lang="zh-TW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新資料表：是指將</a:t>
            </a:r>
            <a:r>
              <a:rPr kumimoji="0" lang="en-US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SELECT</a:t>
            </a:r>
            <a:r>
              <a:rPr kumimoji="0" lang="zh-TW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查詢結果存入另一個新資料表中。</a:t>
            </a: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85720" y="1071546"/>
            <a:ext cx="5429250" cy="24288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SELECT [* | DISTINCT | Top n] &lt;</a:t>
            </a:r>
            <a:r>
              <a:rPr kumimoji="0" lang="zh-TW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欄位串列</a:t>
            </a:r>
            <a:r>
              <a:rPr kumimoji="0" lang="en-US" altLang="zh-TW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&gt;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FROM (</a:t>
            </a: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資料表名稱</a:t>
            </a: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{&lt;</a:t>
            </a: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別名</a:t>
            </a: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&gt;} | JOIN</a:t>
            </a: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資料表名稱</a:t>
            </a: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[WHERE &lt;</a:t>
            </a: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條件式</a:t>
            </a: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&gt;]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[GROUP BY &lt;</a:t>
            </a: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群組欄位</a:t>
            </a: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&gt; ]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[HAVING &lt;</a:t>
            </a: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群組條件</a:t>
            </a: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&gt;]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[ORDER BY &lt;</a:t>
            </a: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欄位</a:t>
            </a: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&gt; [ASC | DESC]]</a:t>
            </a:r>
            <a:endParaRPr kumimoji="0" lang="zh-TW" altLang="zh-TW" sz="16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42844" y="3786190"/>
            <a:ext cx="814387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說明</a:t>
            </a: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5. Group By</a:t>
            </a:r>
            <a:r>
              <a:rPr kumimoji="0" lang="zh-TW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欄位</a:t>
            </a:r>
            <a:r>
              <a:rPr kumimoji="0" lang="en-US" altLang="zh-TW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1,</a:t>
            </a:r>
            <a:r>
              <a:rPr kumimoji="0" lang="zh-TW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欄位</a:t>
            </a:r>
            <a:r>
              <a:rPr kumimoji="0" lang="en-US" altLang="zh-TW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2,…,</a:t>
            </a:r>
            <a:r>
              <a:rPr kumimoji="0" lang="zh-TW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欄位</a:t>
            </a:r>
            <a:r>
              <a:rPr kumimoji="0" lang="en-US" altLang="zh-TW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n [Having </a:t>
            </a:r>
            <a:r>
              <a:rPr kumimoji="0" lang="zh-TW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條件式</a:t>
            </a:r>
            <a:r>
              <a:rPr kumimoji="0" lang="en-US" altLang="zh-TW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]</a:t>
            </a:r>
            <a:endParaRPr kumimoji="0" lang="zh-TW" altLang="en-US" b="1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(1)Group By </a:t>
            </a:r>
            <a:r>
              <a:rPr kumimoji="0" lang="zh-TW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可單獨存在，它是將數個欄位組合起來，以做為每次動作的依據。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(2) [Having </a:t>
            </a:r>
            <a:r>
              <a:rPr kumimoji="0" lang="zh-TW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條件式</a:t>
            </a:r>
            <a:r>
              <a:rPr kumimoji="0" lang="en-US" altLang="zh-TW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]</a:t>
            </a:r>
            <a:r>
              <a:rPr kumimoji="0" lang="zh-TW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是將數個欄位中加以有條件的組合。它不可以單獨存在。</a:t>
            </a:r>
            <a:endParaRPr kumimoji="0" lang="en-US" altLang="zh-TW" b="1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142844" y="1142984"/>
            <a:ext cx="5429250" cy="24288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SELECT [* | DISTINCT | Top n] &lt;</a:t>
            </a: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欄位串列</a:t>
            </a: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&gt;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FROM (</a:t>
            </a: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資料表名稱</a:t>
            </a: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{&lt;</a:t>
            </a: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別名</a:t>
            </a: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&gt;} | JOIN</a:t>
            </a: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資料表名稱</a:t>
            </a: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[WHERE &lt;</a:t>
            </a: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條件式</a:t>
            </a: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&gt;]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[GROUP BY &lt;</a:t>
            </a:r>
            <a:r>
              <a:rPr kumimoji="0" lang="zh-TW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群組欄位</a:t>
            </a:r>
            <a:r>
              <a:rPr kumimoji="0" lang="en-US" altLang="zh-TW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&gt; ]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[HAVING &lt;</a:t>
            </a:r>
            <a:r>
              <a:rPr kumimoji="0" lang="zh-TW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群組條件</a:t>
            </a:r>
            <a:r>
              <a:rPr kumimoji="0" lang="en-US" altLang="zh-TW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&gt;]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[ORDER BY &lt;</a:t>
            </a: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欄位</a:t>
            </a: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&gt; [ASC | DESC]]</a:t>
            </a:r>
            <a:endParaRPr kumimoji="0" lang="zh-TW" altLang="zh-TW" sz="16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42844" y="3786190"/>
            <a:ext cx="8143875" cy="217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說明</a:t>
            </a: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dirty="0"/>
              <a:t> </a:t>
            </a:r>
            <a:r>
              <a:rPr kumimoji="0" lang="en-US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6. Order By </a:t>
            </a:r>
            <a:r>
              <a:rPr kumimoji="0" lang="zh-TW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欄位</a:t>
            </a:r>
            <a:r>
              <a:rPr kumimoji="0" lang="en-US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1,</a:t>
            </a:r>
            <a:r>
              <a:rPr kumimoji="0" lang="zh-TW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欄位</a:t>
            </a:r>
            <a:r>
              <a:rPr kumimoji="0" lang="en-US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2,…,</a:t>
            </a:r>
            <a:r>
              <a:rPr kumimoji="0" lang="zh-TW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欄位</a:t>
            </a:r>
            <a:r>
              <a:rPr kumimoji="0" lang="en-US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n [</a:t>
            </a:r>
            <a:r>
              <a:rPr kumimoji="0" lang="en-US" altLang="en-US" b="1" dirty="0" err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Asc|Desc</a:t>
            </a:r>
            <a:r>
              <a:rPr kumimoji="0" lang="en-US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]</a:t>
            </a:r>
            <a:endParaRPr kumimoji="0" lang="zh-TW" altLang="en-US" b="1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  </a:t>
            </a:r>
            <a:r>
              <a:rPr kumimoji="0" lang="zh-TW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它是依照某一個欄位來進行排序。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</a:t>
            </a:r>
            <a:r>
              <a:rPr kumimoji="0" lang="zh-TW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例如：</a:t>
            </a:r>
            <a:r>
              <a:rPr kumimoji="0" lang="en-US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(1) ORDER BY </a:t>
            </a:r>
            <a:r>
              <a:rPr kumimoji="0" lang="zh-TW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成績 </a:t>
            </a:r>
            <a:r>
              <a:rPr kumimoji="0" lang="en-US" altLang="en-US" b="1" dirty="0" err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Asc</a:t>
            </a:r>
            <a:r>
              <a:rPr kumimoji="0" lang="en-US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</a:t>
            </a:r>
            <a:r>
              <a:rPr kumimoji="0" lang="en-US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  <a:sym typeface="Wingdings"/>
              </a:rPr>
              <a:t></a:t>
            </a:r>
            <a:r>
              <a:rPr kumimoji="0" lang="zh-TW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可以省略</a:t>
            </a:r>
            <a:r>
              <a:rPr kumimoji="0" lang="en-US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(</a:t>
            </a:r>
            <a:r>
              <a:rPr kumimoji="0" lang="zh-TW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由小至大</a:t>
            </a:r>
            <a:r>
              <a:rPr kumimoji="0" lang="en-US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)</a:t>
            </a:r>
            <a:endParaRPr kumimoji="0" lang="zh-TW" altLang="en-US" b="1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            (2) ORDER BY</a:t>
            </a:r>
            <a:r>
              <a:rPr kumimoji="0" lang="zh-TW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成績 </a:t>
            </a:r>
            <a:r>
              <a:rPr kumimoji="0" lang="en-US" altLang="en-US" b="1" dirty="0" err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Desc</a:t>
            </a:r>
            <a:r>
              <a:rPr kumimoji="0" lang="en-US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</a:t>
            </a:r>
            <a:r>
              <a:rPr kumimoji="0" lang="en-US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  <a:sym typeface="Wingdings"/>
              </a:rPr>
              <a:t></a:t>
            </a:r>
            <a:r>
              <a:rPr kumimoji="0" lang="zh-TW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不可以省略</a:t>
            </a:r>
            <a:r>
              <a:rPr kumimoji="0" lang="en-US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(</a:t>
            </a:r>
            <a:r>
              <a:rPr kumimoji="0" lang="zh-TW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由大至小</a:t>
            </a:r>
            <a:r>
              <a:rPr kumimoji="0" lang="en-US" altLang="en-US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)</a:t>
            </a:r>
            <a:endParaRPr kumimoji="0" lang="en-US" altLang="zh-TW" b="1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142844" y="1142984"/>
            <a:ext cx="5429250" cy="24288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SELECT [* | DISTINCT | Top n] &lt;</a:t>
            </a: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欄位串列</a:t>
            </a: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&gt;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FROM (</a:t>
            </a: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資料表名稱</a:t>
            </a: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{&lt;</a:t>
            </a: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別名</a:t>
            </a: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&gt;} | JOIN</a:t>
            </a: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資料表名稱</a:t>
            </a: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[WHERE &lt;</a:t>
            </a: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條件式</a:t>
            </a: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&gt;]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[GROUP BY &lt;</a:t>
            </a: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群組欄位</a:t>
            </a: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&gt; ]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[HAVING &lt;</a:t>
            </a: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群組條件</a:t>
            </a: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&gt;]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[ORDER BY &lt;</a:t>
            </a:r>
            <a:r>
              <a:rPr kumimoji="0" lang="zh-TW" altLang="en-US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欄位</a:t>
            </a:r>
            <a:r>
              <a:rPr kumimoji="0" lang="en-US" altLang="zh-TW" sz="16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&gt; [ASC | DESC]]</a:t>
            </a:r>
            <a:endParaRPr kumimoji="0" lang="zh-TW" altLang="zh-TW" sz="1600" b="1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標題 1"/>
          <p:cNvSpPr>
            <a:spLocks noGrp="1"/>
          </p:cNvSpPr>
          <p:nvPr>
            <p:ph type="title"/>
          </p:nvPr>
        </p:nvSpPr>
        <p:spPr>
          <a:xfrm>
            <a:off x="214282" y="142852"/>
            <a:ext cx="7715304" cy="72547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zh-TW" altLang="en-US" dirty="0" smtClean="0"/>
              <a:t>小秘訣</a:t>
            </a:r>
          </a:p>
        </p:txBody>
      </p:sp>
      <p:sp>
        <p:nvSpPr>
          <p:cNvPr id="66563" name="內容版面配置區 2"/>
          <p:cNvSpPr>
            <a:spLocks noGrp="1"/>
          </p:cNvSpPr>
          <p:nvPr>
            <p:ph idx="1"/>
          </p:nvPr>
        </p:nvSpPr>
        <p:spPr>
          <a:xfrm>
            <a:off x="142844" y="1285860"/>
            <a:ext cx="8786874" cy="5143536"/>
          </a:xfrm>
        </p:spPr>
        <p:txBody>
          <a:bodyPr>
            <a:normAutofit/>
          </a:bodyPr>
          <a:lstStyle/>
          <a:p>
            <a:pPr lvl="1" eaLnBrk="1" hangingPunct="1">
              <a:buNone/>
            </a:pPr>
            <a:r>
              <a:rPr lang="en-US" altLang="zh-TW" dirty="0" smtClean="0"/>
              <a:t>1. </a:t>
            </a:r>
            <a:r>
              <a:rPr lang="zh-TW" altLang="en-US" dirty="0" smtClean="0"/>
              <a:t>資料庫內的資料表名稱及欄位名稱，最好是英文，且中間不可留白。 </a:t>
            </a:r>
            <a:endParaRPr lang="en-US" altLang="zh-TW" dirty="0" smtClean="0"/>
          </a:p>
          <a:p>
            <a:pPr lvl="1" eaLnBrk="1" hangingPunct="1">
              <a:buNone/>
            </a:pPr>
            <a:r>
              <a:rPr lang="en-US" altLang="zh-TW" dirty="0" smtClean="0"/>
              <a:t>2. </a:t>
            </a:r>
            <a:r>
              <a:rPr lang="zh-TW" altLang="en-US" dirty="0" smtClean="0"/>
              <a:t>欄位名稱最好複雜一點，以免和資料庫的內建關鍵字相衝。</a:t>
            </a:r>
            <a:endParaRPr lang="en-US" altLang="zh-TW" dirty="0" smtClean="0"/>
          </a:p>
          <a:p>
            <a:pPr lvl="1" eaLnBrk="1" hangingPunct="1">
              <a:buNone/>
            </a:pPr>
            <a:r>
              <a:rPr lang="en-US" altLang="zh-TW" dirty="0" smtClean="0"/>
              <a:t>3. </a:t>
            </a:r>
            <a:r>
              <a:rPr lang="zh-TW" altLang="en-US" dirty="0" smtClean="0"/>
              <a:t>文字欄位的預設值最好是空字串，不要不設定預設值。 </a:t>
            </a:r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None/>
            </a:pPr>
            <a:r>
              <a:rPr lang="en-US" altLang="zh-TW" dirty="0" smtClean="0"/>
              <a:t>     ------------MSSQL</a:t>
            </a:r>
            <a:r>
              <a:rPr lang="zh-TW" altLang="en-US" dirty="0" smtClean="0"/>
              <a:t> </a:t>
            </a:r>
            <a:r>
              <a:rPr lang="en-US" altLang="zh-TW" dirty="0" smtClean="0"/>
              <a:t>----------</a:t>
            </a:r>
          </a:p>
          <a:p>
            <a:pPr eaLnBrk="1" hangingPunct="1"/>
            <a:r>
              <a:rPr lang="en-US" altLang="zh-TW" dirty="0" smtClean="0"/>
              <a:t>SELECT </a:t>
            </a:r>
            <a:r>
              <a:rPr lang="en-US" altLang="zh-TW" dirty="0" smtClean="0">
                <a:solidFill>
                  <a:srgbClr val="FF0000"/>
                </a:solidFill>
              </a:rPr>
              <a:t>TOP 3</a:t>
            </a:r>
            <a:r>
              <a:rPr lang="en-US" altLang="zh-TW" dirty="0" smtClean="0"/>
              <a:t> * FROM Team</a:t>
            </a:r>
          </a:p>
          <a:p>
            <a:pPr lvl="1" eaLnBrk="1" hangingPunct="1"/>
            <a:r>
              <a:rPr lang="zh-TW" altLang="en-US" dirty="0" smtClean="0"/>
              <a:t>意義：所有球隊資料，但只抓前三筆</a:t>
            </a:r>
            <a:endParaRPr lang="en-US" altLang="zh-TW" dirty="0" smtClean="0"/>
          </a:p>
          <a:p>
            <a:pPr lvl="1" eaLnBrk="1" hangingPunct="1"/>
            <a:r>
              <a:rPr lang="zh-TW" altLang="en-US" dirty="0" smtClean="0"/>
              <a:t>說明：「</a:t>
            </a:r>
            <a:r>
              <a:rPr lang="en-US" altLang="zh-TW" dirty="0" smtClean="0"/>
              <a:t>TOP 3</a:t>
            </a:r>
            <a:r>
              <a:rPr lang="en-US" dirty="0" smtClean="0"/>
              <a:t>」</a:t>
            </a:r>
            <a:r>
              <a:rPr lang="zh-TW" altLang="en-US" dirty="0" smtClean="0"/>
              <a:t>代表只抓取前三筆資料。</a:t>
            </a:r>
            <a:endParaRPr lang="en-US" altLang="zh-TW" dirty="0" smtClean="0"/>
          </a:p>
          <a:p>
            <a:pPr lvl="1" eaLnBrk="1" hangingPunct="1">
              <a:buNone/>
            </a:pPr>
            <a:endParaRPr lang="en-US" altLang="zh-TW" dirty="0" smtClean="0"/>
          </a:p>
          <a:p>
            <a:pPr lvl="1" eaLnBrk="1" hangingPunct="1">
              <a:buNone/>
            </a:pPr>
            <a:r>
              <a:rPr lang="en-US" altLang="zh-TW" dirty="0" smtClean="0"/>
              <a:t>-------------  MySQL ------------</a:t>
            </a:r>
          </a:p>
          <a:p>
            <a:pPr lvl="1" eaLnBrk="1" hangingPunct="1">
              <a:buNone/>
            </a:pPr>
            <a:r>
              <a:rPr lang="en-US" altLang="zh-TW" dirty="0" smtClean="0"/>
              <a:t>SELECT * FROM Team </a:t>
            </a:r>
            <a:r>
              <a:rPr lang="en-US" altLang="zh-TW" dirty="0" smtClean="0">
                <a:solidFill>
                  <a:srgbClr val="FF0000"/>
                </a:solidFill>
              </a:rPr>
              <a:t>LIMIT 0,3 </a:t>
            </a:r>
          </a:p>
          <a:p>
            <a:pPr lvl="1" eaLnBrk="1" hangingPunct="1">
              <a:buNone/>
            </a:pPr>
            <a:r>
              <a:rPr lang="zh-TW" altLang="en-US" dirty="0" smtClean="0"/>
              <a:t>或 </a:t>
            </a:r>
            <a:r>
              <a:rPr lang="en-US" altLang="zh-TW" dirty="0" smtClean="0"/>
              <a:t>SELECT * FROM Team LIMIT 3</a:t>
            </a:r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b="1" dirty="0" smtClean="0"/>
              <a:t>SELECT</a:t>
            </a:r>
            <a:r>
              <a:rPr lang="zh-TW" altLang="en-US" b="1" dirty="0" smtClean="0"/>
              <a:t> 只抓前</a:t>
            </a:r>
            <a:r>
              <a:rPr lang="en-US" altLang="zh-TW" b="1" dirty="0" smtClean="0"/>
              <a:t>N</a:t>
            </a:r>
            <a:r>
              <a:rPr lang="zh-TW" altLang="en-US" b="1" dirty="0" smtClean="0"/>
              <a:t>筆 </a:t>
            </a:r>
            <a:r>
              <a:rPr lang="en-US" altLang="zh-TW" b="1" dirty="0" smtClean="0"/>
              <a:t>(</a:t>
            </a:r>
            <a:r>
              <a:rPr lang="zh-TW" altLang="en-US" b="1" dirty="0" smtClean="0"/>
              <a:t>大家不一樣</a:t>
            </a:r>
            <a:r>
              <a:rPr lang="en-US" altLang="zh-TW" b="1" dirty="0" smtClean="0"/>
              <a:t>)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en-US" b="1" dirty="0" smtClean="0"/>
              <a:t>7-3  </a:t>
            </a:r>
            <a:r>
              <a:rPr lang="zh-TW" altLang="en-US" b="1" dirty="0" smtClean="0"/>
              <a:t>使用</a:t>
            </a:r>
            <a:r>
              <a:rPr lang="en-US" b="1" dirty="0" smtClean="0"/>
              <a:t>Select</a:t>
            </a:r>
            <a:r>
              <a:rPr lang="zh-TW" altLang="en-US" b="1" dirty="0" smtClean="0"/>
              <a:t>子句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285875"/>
            <a:ext cx="8143875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定義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Select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是指在資料表中，選擇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全部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或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部份欄位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顯示出來，這就是所謂的</a:t>
            </a:r>
            <a:r>
              <a:rPr kumimoji="0" lang="zh-TW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「投影運算」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。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格式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1143000" y="3286125"/>
            <a:ext cx="3214688" cy="9286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Select</a:t>
            </a: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</a:t>
            </a:r>
            <a:r>
              <a:rPr kumimoji="0" lang="zh-TW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欄位串列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From   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資料表名稱</a:t>
            </a:r>
            <a:endParaRPr kumimoji="0" lang="zh-TW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en-US" b="1" dirty="0" smtClean="0"/>
              <a:t>7-3.1  </a:t>
            </a:r>
            <a:r>
              <a:rPr lang="zh-TW" altLang="en-US" b="1" dirty="0" smtClean="0"/>
              <a:t>查詢全部欄位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143000"/>
            <a:ext cx="8143875" cy="424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定義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是指利用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SQL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語法來查詢資料表中的資料時，可以</a:t>
            </a:r>
            <a:r>
              <a:rPr kumimoji="0" lang="zh-TW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依照使用者的權限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及</a:t>
            </a:r>
            <a:r>
              <a:rPr kumimoji="0" lang="zh-TW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需求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來查詢</a:t>
            </a:r>
            <a:r>
              <a:rPr kumimoji="0" lang="zh-TW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所要看的資料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。如果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沒有指定欄位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的話，我們可以直接利用</a:t>
            </a:r>
            <a:r>
              <a:rPr kumimoji="0" lang="zh-TW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星號「</a:t>
            </a:r>
            <a:r>
              <a:rPr kumimoji="0" lang="en-US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*</a:t>
            </a:r>
            <a:r>
              <a:rPr kumimoji="0" lang="zh-TW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」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代表</a:t>
            </a:r>
            <a:r>
              <a:rPr kumimoji="0" lang="zh-TW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所有的欄位名稱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優點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不需輸入全部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的欄位名稱。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缺點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1.</a:t>
            </a:r>
            <a:r>
              <a:rPr kumimoji="0" lang="zh-TW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無法隱藏私人資料。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2.</a:t>
            </a:r>
            <a:r>
              <a:rPr kumimoji="0" lang="zh-TW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無法自行調整欄位順序。</a:t>
            </a:r>
            <a:endParaRPr kumimoji="0" lang="en-US" altLang="zh-TW" sz="2000" b="1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3.</a:t>
            </a:r>
            <a:r>
              <a:rPr kumimoji="0" lang="zh-TW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無法個別指定欄位的別名。</a:t>
            </a:r>
            <a:endParaRPr kumimoji="0" lang="en-US" altLang="zh-TW" sz="2000" b="1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en-US" sz="4400" dirty="0" smtClean="0"/>
              <a:t>[</a:t>
            </a:r>
            <a:r>
              <a:rPr lang="zh-TW" altLang="en-US" sz="4400" dirty="0" smtClean="0"/>
              <a:t>實例</a:t>
            </a:r>
            <a:r>
              <a:rPr lang="en-US" sz="4400" dirty="0" smtClean="0"/>
              <a:t>]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285875"/>
            <a:ext cx="8143875" cy="255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在「學生資料表」中顯示「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所有學生基本資料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」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《</a:t>
            </a:r>
            <a:r>
              <a:rPr kumimoji="0" lang="zh-TW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參見</a:t>
            </a:r>
            <a:r>
              <a:rPr kumimoji="0" lang="en-US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7-1.2 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》</a:t>
            </a:r>
          </a:p>
          <a:p>
            <a:pPr eaLnBrk="1" hangingPunct="1"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查詢結果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071563" y="1928813"/>
          <a:ext cx="4500562" cy="1554480"/>
        </p:xfrm>
        <a:graphic>
          <a:graphicData uri="http://schemas.openxmlformats.org/drawingml/2006/table">
            <a:tbl>
              <a:tblPr/>
              <a:tblGrid>
                <a:gridCol w="4500562"/>
              </a:tblGrid>
              <a:tr h="3656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1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1884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use ch7_DB</a:t>
                      </a:r>
                      <a:endParaRPr kumimoji="0" lang="zh-TW" altLang="en-US" sz="16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</a:t>
                      </a:r>
                      <a:r>
                        <a:rPr kumimoji="0" lang="en-US" altLang="en-US" sz="2000" b="1" kern="12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*</a:t>
                      </a:r>
                      <a:endParaRPr kumimoji="0" lang="zh-TW" altLang="en-US" sz="1600" b="1" kern="12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學生資料表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071563" y="5143500"/>
          <a:ext cx="4572000" cy="1549480"/>
        </p:xfrm>
        <a:graphic>
          <a:graphicData uri="http://schemas.openxmlformats.org/drawingml/2006/table">
            <a:tbl>
              <a:tblPr/>
              <a:tblGrid>
                <a:gridCol w="4572000"/>
              </a:tblGrid>
              <a:tr h="4522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2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與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1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有相同的結果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09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use ch7_DB</a:t>
                      </a:r>
                      <a:endParaRPr kumimoji="0" lang="zh-TW" altLang="en-US" sz="16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</a:t>
                      </a:r>
                      <a:r>
                        <a:rPr kumimoji="0" lang="zh-TW" altLang="en-US" sz="1600" b="1" kern="12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學號</a:t>
                      </a:r>
                      <a:r>
                        <a:rPr kumimoji="0" lang="en-US" altLang="en-US" sz="1600" b="1" kern="12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</a:t>
                      </a:r>
                      <a:r>
                        <a:rPr kumimoji="0" lang="zh-TW" altLang="en-US" sz="1600" b="1" kern="12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姓名</a:t>
                      </a:r>
                      <a:r>
                        <a:rPr kumimoji="0" lang="en-US" altLang="en-US" sz="1600" b="1" kern="12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</a:t>
                      </a:r>
                      <a:r>
                        <a:rPr kumimoji="0" lang="zh-TW" altLang="en-US" sz="1600" b="1" kern="12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系碼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學生資料表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063" y="1714500"/>
            <a:ext cx="2695575" cy="16764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>
            <a:outerShdw blurRad="6858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1637" name="Picture 2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38" y="3786188"/>
            <a:ext cx="163830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6429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TW" sz="3200" b="1" dirty="0" smtClean="0"/>
              <a:t>【</a:t>
            </a:r>
            <a:r>
              <a:rPr lang="zh-TW" altLang="en-US" sz="3200" b="1" dirty="0" smtClean="0"/>
              <a:t>隨堂練習</a:t>
            </a:r>
            <a:r>
              <a:rPr lang="en-US" altLang="zh-TW" sz="3200" b="1" dirty="0" smtClean="0"/>
              <a:t>】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571500"/>
            <a:ext cx="8143875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假設有一個「學生成績表」，其目前的欄位名稱及內容如下所示：</a:t>
            </a: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請撰寫一段</a:t>
            </a:r>
            <a:r>
              <a:rPr kumimoji="0" lang="en-US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SQL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指令來顯示學生成績表中的</a:t>
            </a:r>
            <a:r>
              <a:rPr kumimoji="0" lang="zh-TW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全部記錄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。</a:t>
            </a:r>
          </a:p>
          <a:p>
            <a:pPr eaLnBrk="1" hangingPunct="1">
              <a:defRPr/>
            </a:pP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執行結果</a:t>
            </a: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000250" y="3429000"/>
          <a:ext cx="4213225" cy="1417638"/>
        </p:xfrm>
        <a:graphic>
          <a:graphicData uri="http://schemas.openxmlformats.org/drawingml/2006/table">
            <a:tbl>
              <a:tblPr/>
              <a:tblGrid>
                <a:gridCol w="4213225"/>
              </a:tblGrid>
              <a:tr h="320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</a:p>
                  </a:txBody>
                  <a:tcPr marL="68590" marR="685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0975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ch7_hwDB</a:t>
                      </a:r>
                      <a:endParaRPr kumimoji="0" lang="zh-TW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 </a:t>
                      </a:r>
                      <a:r>
                        <a:rPr kumimoji="0" lang="en-US" altLang="en-US" sz="16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*</a:t>
                      </a:r>
                      <a:endParaRPr kumimoji="0" lang="zh-TW" altLang="en-US" sz="1400" b="1" kern="12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學生成績表</a:t>
                      </a:r>
                    </a:p>
                  </a:txBody>
                  <a:tcPr marL="68590" marR="685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3676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38" y="1000125"/>
            <a:ext cx="2500312" cy="197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77" name="Picture 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50" y="4146550"/>
            <a:ext cx="3429000" cy="271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en-US" b="1" dirty="0" smtClean="0"/>
              <a:t>7-3.2 </a:t>
            </a:r>
            <a:r>
              <a:rPr lang="zh-TW" altLang="en-US" b="1" dirty="0" smtClean="0"/>
              <a:t>查詢指定欄位</a:t>
            </a:r>
            <a:r>
              <a:rPr lang="en-US" b="1" dirty="0" smtClean="0"/>
              <a:t>(</a:t>
            </a:r>
            <a:r>
              <a:rPr lang="zh-TW" altLang="en-US" b="1" dirty="0" smtClean="0"/>
              <a:t>垂直篩選</a:t>
            </a:r>
            <a:r>
              <a:rPr lang="en-US" b="1" dirty="0" smtClean="0"/>
              <a:t>)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143000"/>
            <a:ext cx="8143875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定義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由於上一種方法，只能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直接選擇全部的欄位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資料，</a:t>
            </a:r>
            <a:r>
              <a:rPr kumimoji="0" lang="zh-TW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無法顧及隱藏私人  </a:t>
            </a:r>
            <a:endParaRPr kumimoji="0" lang="en-US" altLang="zh-TW" sz="2000" b="1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</a:t>
            </a:r>
            <a:r>
              <a:rPr kumimoji="0" lang="zh-TW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資料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及</a:t>
            </a:r>
            <a:r>
              <a:rPr kumimoji="0" lang="zh-TW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自行調整欄位順序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的問題，因此，我們利用</a:t>
            </a:r>
            <a:r>
              <a:rPr kumimoji="0" lang="zh-TW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指定欄位來查詢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資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料。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優點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1.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顧及私人資料。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2.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可自行調整欄位順序。</a:t>
            </a:r>
            <a:endParaRPr kumimoji="0" lang="en-US" altLang="zh-TW" sz="20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3.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可以個別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指定欄位的別名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。</a:t>
            </a:r>
            <a:endParaRPr kumimoji="0" lang="en-US" altLang="zh-TW" sz="20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缺點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如果確定要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顯示所有欄位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，則必須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花較多時間輸入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。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788E6-6988-41D5-8AA3-307B3A154905}" type="slidenum">
              <a:rPr lang="en-US" altLang="zh-TW"/>
              <a:pPr/>
              <a:t>4</a:t>
            </a:fld>
            <a:endParaRPr lang="en-US" altLang="zh-TW"/>
          </a:p>
        </p:txBody>
      </p:sp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8614" y="142876"/>
            <a:ext cx="7443782" cy="857232"/>
          </a:xfrm>
        </p:spPr>
        <p:txBody>
          <a:bodyPr/>
          <a:lstStyle/>
          <a:p>
            <a:pPr algn="l"/>
            <a:r>
              <a:rPr lang="en-US" altLang="zh-TW" dirty="0"/>
              <a:t>SQL </a:t>
            </a:r>
            <a:r>
              <a:rPr lang="zh-TW" altLang="en-US" dirty="0"/>
              <a:t>語言的興起與語法標準</a:t>
            </a:r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SQL </a:t>
            </a:r>
            <a:r>
              <a:rPr lang="zh-TW" altLang="en-US" dirty="0"/>
              <a:t>的語法標準有「</a:t>
            </a:r>
            <a:r>
              <a:rPr lang="zh-TW" altLang="en-US" dirty="0">
                <a:solidFill>
                  <a:srgbClr val="0033CC"/>
                </a:solidFill>
              </a:rPr>
              <a:t>業界標準</a:t>
            </a:r>
            <a:r>
              <a:rPr lang="zh-TW" altLang="en-US" dirty="0"/>
              <a:t>」與「</a:t>
            </a:r>
            <a:r>
              <a:rPr lang="en-US" altLang="zh-TW" dirty="0">
                <a:solidFill>
                  <a:srgbClr val="0033CC"/>
                </a:solidFill>
              </a:rPr>
              <a:t>ANSI SQL </a:t>
            </a:r>
            <a:r>
              <a:rPr lang="zh-TW" altLang="en-US" dirty="0">
                <a:solidFill>
                  <a:srgbClr val="0033CC"/>
                </a:solidFill>
              </a:rPr>
              <a:t>標準</a:t>
            </a:r>
            <a:r>
              <a:rPr lang="zh-TW" altLang="en-US" dirty="0"/>
              <a:t>」之分。</a:t>
            </a:r>
          </a:p>
          <a:p>
            <a:r>
              <a:rPr lang="zh-TW" altLang="en-US" dirty="0"/>
              <a:t>關聯式資料庫百家爭鳴</a:t>
            </a:r>
            <a:r>
              <a:rPr lang="en-US" altLang="zh-TW" dirty="0"/>
              <a:t>, </a:t>
            </a:r>
            <a:r>
              <a:rPr lang="zh-TW" altLang="en-US" dirty="0"/>
              <a:t>各家公司都可能有各自的 </a:t>
            </a:r>
            <a:r>
              <a:rPr lang="en-US" altLang="zh-TW" dirty="0"/>
              <a:t>SQL </a:t>
            </a:r>
            <a:r>
              <a:rPr lang="zh-TW" altLang="en-US" dirty="0"/>
              <a:t>語法或是定義不同的資料型別</a:t>
            </a:r>
            <a:r>
              <a:rPr lang="en-US" altLang="zh-TW" dirty="0"/>
              <a:t>, </a:t>
            </a:r>
            <a:r>
              <a:rPr lang="zh-TW" altLang="en-US" dirty="0"/>
              <a:t>例如 </a:t>
            </a:r>
            <a:r>
              <a:rPr lang="en-US" altLang="zh-TW" dirty="0"/>
              <a:t>Sybase </a:t>
            </a:r>
            <a:r>
              <a:rPr lang="zh-TW" altLang="en-US" dirty="0"/>
              <a:t>與 </a:t>
            </a:r>
            <a:r>
              <a:rPr lang="en-US" altLang="zh-TW" dirty="0"/>
              <a:t>Microsoft </a:t>
            </a:r>
            <a:r>
              <a:rPr lang="zh-TW" altLang="en-US" dirty="0"/>
              <a:t>公司使用 </a:t>
            </a:r>
            <a:r>
              <a:rPr lang="en-US" altLang="zh-TW" dirty="0"/>
              <a:t>Transact-SQL (</a:t>
            </a:r>
            <a:r>
              <a:rPr lang="zh-TW" altLang="en-US" dirty="0"/>
              <a:t>簡稱 </a:t>
            </a:r>
            <a:r>
              <a:rPr lang="en-US" altLang="zh-TW" dirty="0"/>
              <a:t>T-SQL), </a:t>
            </a:r>
            <a:r>
              <a:rPr lang="zh-TW" altLang="en-US" dirty="0"/>
              <a:t>而 </a:t>
            </a:r>
            <a:r>
              <a:rPr lang="en-US" altLang="zh-TW" dirty="0"/>
              <a:t>Oracle </a:t>
            </a:r>
            <a:r>
              <a:rPr lang="zh-TW" altLang="en-US" dirty="0"/>
              <a:t>公司則使用 </a:t>
            </a:r>
            <a:r>
              <a:rPr lang="en-US" altLang="zh-TW" dirty="0"/>
              <a:t>PL/SQL (Procedural Language extension to SQL), </a:t>
            </a:r>
            <a:r>
              <a:rPr lang="zh-TW" altLang="en-US" dirty="0"/>
              <a:t>將原來 </a:t>
            </a:r>
            <a:r>
              <a:rPr lang="en-US" altLang="zh-TW" dirty="0"/>
              <a:t>"</a:t>
            </a:r>
            <a:r>
              <a:rPr lang="zh-TW" altLang="en-US" dirty="0"/>
              <a:t>非程序性</a:t>
            </a:r>
            <a:r>
              <a:rPr lang="en-US" altLang="zh-TW" dirty="0"/>
              <a:t>" </a:t>
            </a:r>
            <a:r>
              <a:rPr lang="zh-TW" altLang="en-US" dirty="0"/>
              <a:t>的 </a:t>
            </a:r>
            <a:r>
              <a:rPr lang="en-US" altLang="zh-TW" dirty="0"/>
              <a:t>SQL </a:t>
            </a:r>
            <a:r>
              <a:rPr lang="zh-TW" altLang="en-US" dirty="0"/>
              <a:t>語法改為 </a:t>
            </a:r>
            <a:r>
              <a:rPr lang="en-US" altLang="zh-TW" dirty="0"/>
              <a:t>"</a:t>
            </a:r>
            <a:r>
              <a:rPr lang="zh-TW" altLang="en-US" dirty="0"/>
              <a:t>程序性</a:t>
            </a:r>
            <a:r>
              <a:rPr lang="en-US" altLang="zh-TW" dirty="0"/>
              <a:t>" (procedural) </a:t>
            </a:r>
            <a:r>
              <a:rPr lang="zh-TW" altLang="en-US" dirty="0"/>
              <a:t>的語法。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en-US" sz="4400" dirty="0" smtClean="0"/>
              <a:t>[</a:t>
            </a:r>
            <a:r>
              <a:rPr lang="zh-TW" altLang="en-US" sz="4400" dirty="0" smtClean="0"/>
              <a:t>實例</a:t>
            </a:r>
            <a:r>
              <a:rPr lang="en-US" sz="4400" dirty="0" smtClean="0"/>
              <a:t>]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285875"/>
            <a:ext cx="8143875" cy="529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在「學生資料表」中查詢所有學生的「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姓名及系碼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」 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《</a:t>
            </a:r>
            <a:r>
              <a:rPr kumimoji="0" lang="zh-TW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參見</a:t>
            </a:r>
            <a:r>
              <a:rPr kumimoji="0" lang="en-US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7-1.2 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》</a:t>
            </a:r>
          </a:p>
          <a:p>
            <a:pPr eaLnBrk="1" hangingPunct="1"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查詢結果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說明：在「學生資料表」中將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「姓名」及「系碼」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投射出來。</a:t>
            </a:r>
          </a:p>
          <a:p>
            <a:pPr eaLnBrk="1" hangingPunct="1">
              <a:defRPr/>
            </a:pP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285875" y="1928813"/>
          <a:ext cx="4500563" cy="1554480"/>
        </p:xfrm>
        <a:graphic>
          <a:graphicData uri="http://schemas.openxmlformats.org/drawingml/2006/table">
            <a:tbl>
              <a:tblPr/>
              <a:tblGrid>
                <a:gridCol w="4500563"/>
              </a:tblGrid>
              <a:tr h="3656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1884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ch7_DB</a:t>
                      </a:r>
                      <a:endParaRPr kumimoji="0" lang="zh-TW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</a:t>
                      </a:r>
                      <a:r>
                        <a:rPr kumimoji="0" lang="zh-TW" altLang="en-US" sz="16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姓名</a:t>
                      </a:r>
                      <a:r>
                        <a:rPr kumimoji="0" lang="en-US" altLang="en-US" sz="1800" b="1" kern="1200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</a:t>
                      </a:r>
                      <a:r>
                        <a:rPr kumimoji="0" lang="en-US" altLang="en-US" sz="16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</a:t>
                      </a:r>
                      <a:r>
                        <a:rPr kumimoji="0" lang="zh-TW" altLang="en-US" sz="16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系碼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學生資料表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063" y="1714500"/>
            <a:ext cx="2695575" cy="16764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>
            <a:outerShdw blurRad="6858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24611" name="AutoShape 3"/>
          <p:cNvSpPr>
            <a:spLocks noChangeArrowheads="1"/>
          </p:cNvSpPr>
          <p:nvPr/>
        </p:nvSpPr>
        <p:spPr bwMode="auto">
          <a:xfrm>
            <a:off x="3643313" y="3071813"/>
            <a:ext cx="2457450" cy="714375"/>
          </a:xfrm>
          <a:prstGeom prst="wedgeRoundRectCallout">
            <a:avLst>
              <a:gd name="adj1" fmla="val -90325"/>
              <a:gd name="adj2" fmla="val -50434"/>
              <a:gd name="adj3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14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欄位與欄位名稱之間，必須要以</a:t>
            </a:r>
            <a:r>
              <a:rPr kumimoji="0" lang="zh-TW" altLang="en-US" sz="14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逗號「，」隔開</a:t>
            </a:r>
          </a:p>
        </p:txBody>
      </p:sp>
      <p:pic>
        <p:nvPicPr>
          <p:cNvPr id="117774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75" y="3929063"/>
            <a:ext cx="1571625" cy="175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642938"/>
          </a:xfrm>
        </p:spPr>
        <p:txBody>
          <a:bodyPr/>
          <a:lstStyle/>
          <a:p>
            <a:pPr>
              <a:defRPr/>
            </a:pPr>
            <a:r>
              <a:rPr lang="en-US" altLang="zh-TW" sz="3200" b="1" dirty="0" smtClean="0"/>
              <a:t>【</a:t>
            </a:r>
            <a:r>
              <a:rPr lang="zh-TW" altLang="en-US" sz="3200" b="1" dirty="0" smtClean="0"/>
              <a:t>隨堂練習</a:t>
            </a:r>
            <a:r>
              <a:rPr lang="en-US" altLang="zh-TW" sz="3200" b="1" dirty="0" smtClean="0"/>
              <a:t>】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571500"/>
            <a:ext cx="8143875" cy="498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假設有一個「學生成績表」，其目前的欄位名稱及內容如下所示：</a:t>
            </a: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請撰寫一段</a:t>
            </a:r>
            <a:r>
              <a:rPr kumimoji="0" lang="en-US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SQL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指令來顯示學生的「姓名」、「資料庫」及「程式設計」三個欄位的所有記錄。</a:t>
            </a:r>
          </a:p>
          <a:p>
            <a:pPr eaLnBrk="1" hangingPunct="1">
              <a:defRPr/>
            </a:pP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執行結果</a:t>
            </a: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071688" y="3500438"/>
          <a:ext cx="4213225" cy="1371600"/>
        </p:xfrm>
        <a:graphic>
          <a:graphicData uri="http://schemas.openxmlformats.org/drawingml/2006/table">
            <a:tbl>
              <a:tblPr/>
              <a:tblGrid>
                <a:gridCol w="4213225"/>
              </a:tblGrid>
              <a:tr h="2267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</a:p>
                  </a:txBody>
                  <a:tcPr marL="68590" marR="685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5590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ch7_hwDB</a:t>
                      </a:r>
                      <a:endParaRPr kumimoji="0" lang="zh-TW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</a:t>
                      </a:r>
                      <a:r>
                        <a:rPr kumimoji="0" lang="zh-TW" altLang="en-US" sz="14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姓名</a:t>
                      </a:r>
                      <a:r>
                        <a:rPr kumimoji="0" lang="en-US" altLang="en-US" sz="14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 </a:t>
                      </a:r>
                      <a:r>
                        <a:rPr kumimoji="0" lang="zh-TW" altLang="en-US" sz="14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資料庫</a:t>
                      </a:r>
                      <a:r>
                        <a:rPr kumimoji="0" lang="en-US" altLang="en-US" sz="14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 </a:t>
                      </a:r>
                      <a:r>
                        <a:rPr kumimoji="0" lang="zh-TW" altLang="en-US" sz="14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程式設計</a:t>
                      </a:r>
                      <a:endParaRPr kumimoji="0" lang="zh-TW" altLang="en-US" sz="1400" b="1" kern="12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學生成績表</a:t>
                      </a:r>
                    </a:p>
                  </a:txBody>
                  <a:tcPr marL="68590" marR="6859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3429000" y="142875"/>
            <a:ext cx="3243263" cy="369888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資料庫名稱：</a:t>
            </a:r>
            <a:r>
              <a:rPr kumimoji="0" lang="en-US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ch7_hwDB.mdf</a:t>
            </a:r>
            <a:endParaRPr kumimoji="0" lang="zh-TW" altLang="en-US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pic>
        <p:nvPicPr>
          <p:cNvPr id="119821" name="Picture 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63" y="1001713"/>
            <a:ext cx="2143125" cy="169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822" name="Picture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88" y="3803650"/>
            <a:ext cx="2500312" cy="305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857250"/>
          </a:xfrm>
        </p:spPr>
        <p:txBody>
          <a:bodyPr/>
          <a:lstStyle/>
          <a:p>
            <a:pPr>
              <a:defRPr/>
            </a:pPr>
            <a:r>
              <a:rPr lang="en-US" b="1" dirty="0" smtClean="0"/>
              <a:t>7-3.3 </a:t>
            </a:r>
            <a:r>
              <a:rPr lang="zh-TW" altLang="en-US" b="1" dirty="0" smtClean="0"/>
              <a:t>使用「別名」來顯示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714375"/>
            <a:ext cx="8143875" cy="517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定義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使用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AS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運算子之後，可以使用不同名稱顯示原本的欄位名稱。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表示式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原本的欄位名稱  </a:t>
            </a:r>
            <a:r>
              <a:rPr kumimoji="0" lang="en-US" altLang="zh-TW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AS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別名</a:t>
            </a:r>
            <a:endParaRPr kumimoji="0" lang="en-US" altLang="zh-TW" sz="20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              《AS</a:t>
            </a:r>
            <a:r>
              <a:rPr kumimoji="0" lang="zh-TW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可省略不寫，只寫「別名」</a:t>
            </a:r>
            <a:r>
              <a:rPr kumimoji="0" lang="en-US" altLang="zh-TW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》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舉例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系碼  </a:t>
            </a:r>
            <a:r>
              <a:rPr kumimoji="0" lang="en-US" altLang="zh-TW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AS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科系代碼   </a:t>
            </a:r>
            <a:r>
              <a:rPr kumimoji="0" lang="zh-TW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或寫成</a:t>
            </a:r>
            <a:r>
              <a:rPr kumimoji="0" lang="en-US" altLang="zh-TW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  <a:sym typeface="Wingdings" pitchFamily="2" charset="2"/>
              </a:rPr>
              <a:t>     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系碼 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科系代碼 </a:t>
            </a:r>
            <a:endParaRPr kumimoji="0" lang="en-US" altLang="zh-TW" sz="2000" b="1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注意</a:t>
            </a:r>
            <a:r>
              <a:rPr kumimoji="0"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AS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只是暫時性地變更列名，並不是真的會把原本的名稱覆蓋過去。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適用時機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】1.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欲「合併」的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資料表較多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並且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名稱較長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時。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                   2.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一個資料表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扮演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多種不同角色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(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自我合併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)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。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                   3.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暫時性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地</a:t>
            </a:r>
            <a:r>
              <a:rPr kumimoji="0" lang="zh-TW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取代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某個</a:t>
            </a:r>
            <a:r>
              <a:rPr kumimoji="0" lang="zh-TW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欄位名稱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(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系名  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AS  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科系代碼</a:t>
            </a:r>
            <a:r>
              <a:rPr kumimoji="0" lang="en-US" altLang="zh-TW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)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替代欄位名稱字串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214438" y="5868988"/>
          <a:ext cx="6286500" cy="989014"/>
        </p:xfrm>
        <a:graphic>
          <a:graphicData uri="http://schemas.openxmlformats.org/drawingml/2006/table">
            <a:tbl>
              <a:tblPr/>
              <a:tblGrid>
                <a:gridCol w="1071242"/>
                <a:gridCol w="2255247"/>
                <a:gridCol w="2960011"/>
              </a:tblGrid>
              <a:tr h="2438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替代字元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功能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語法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882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AS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設定別名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系碼  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AS 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系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所班別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88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+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結合兩個欄位字串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號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+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姓名 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AS 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資料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en-US" sz="4400" dirty="0" smtClean="0"/>
              <a:t>[</a:t>
            </a:r>
            <a:r>
              <a:rPr lang="zh-TW" altLang="en-US" sz="4400" dirty="0" smtClean="0"/>
              <a:t>實例</a:t>
            </a:r>
            <a:r>
              <a:rPr lang="en-US" altLang="zh-TW" sz="4400" dirty="0" smtClean="0"/>
              <a:t>1</a:t>
            </a:r>
            <a:r>
              <a:rPr lang="en-US" sz="4400" dirty="0" smtClean="0"/>
              <a:t>]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000125"/>
            <a:ext cx="8143875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在「學生資料表」中將所有學生的「系碼」設定</a:t>
            </a:r>
            <a:r>
              <a:rPr kumimoji="0" lang="zh-TW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別名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為「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科系代碼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」」之後，再顯示「姓名、科系代碼」 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《</a:t>
            </a:r>
            <a:r>
              <a:rPr kumimoji="0" lang="zh-TW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參見</a:t>
            </a:r>
            <a:r>
              <a:rPr kumimoji="0" lang="en-US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7-1.2 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》</a:t>
            </a:r>
          </a:p>
          <a:p>
            <a:pPr eaLnBrk="1" hangingPunct="1"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查詢結果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285875" y="2143125"/>
          <a:ext cx="4500563" cy="1508760"/>
        </p:xfrm>
        <a:graphic>
          <a:graphicData uri="http://schemas.openxmlformats.org/drawingml/2006/table">
            <a:tbl>
              <a:tblPr/>
              <a:tblGrid>
                <a:gridCol w="4500563"/>
              </a:tblGrid>
              <a:tr h="3656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142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ch7_DB</a:t>
                      </a:r>
                      <a:endParaRPr kumimoji="0" lang="zh-TW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姓名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系碼  </a:t>
                      </a:r>
                      <a:r>
                        <a:rPr kumimoji="0" lang="en-US" altLang="en-US" sz="1600" b="1" kern="1200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AS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 </a:t>
                      </a:r>
                      <a:r>
                        <a:rPr kumimoji="0" lang="zh-TW" altLang="en-US" sz="16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科系代碼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學生資料表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063" y="1714500"/>
            <a:ext cx="2695575" cy="16764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>
            <a:outerShdw blurRad="6858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26659" name="AutoShape 3"/>
          <p:cNvSpPr>
            <a:spLocks noChangeArrowheads="1"/>
          </p:cNvSpPr>
          <p:nvPr/>
        </p:nvSpPr>
        <p:spPr bwMode="auto">
          <a:xfrm>
            <a:off x="3714750" y="3429000"/>
            <a:ext cx="1571625" cy="857250"/>
          </a:xfrm>
          <a:prstGeom prst="wedgeRoundRectCallout">
            <a:avLst>
              <a:gd name="adj1" fmla="val -78395"/>
              <a:gd name="adj2" fmla="val -64223"/>
              <a:gd name="adj3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利用</a:t>
            </a: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AS</a:t>
            </a: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來設定</a:t>
            </a:r>
            <a:endParaRPr kumimoji="0" lang="en-US" altLang="zh-TW" sz="16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欄位的別名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7858125" y="1928813"/>
            <a:ext cx="1000125" cy="285750"/>
          </a:xfrm>
          <a:prstGeom prst="roundRect">
            <a:avLst/>
          </a:prstGeom>
          <a:noFill/>
          <a:ln w="50800"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cxnSp>
        <p:nvCxnSpPr>
          <p:cNvPr id="13" name="弧形接點 12"/>
          <p:cNvCxnSpPr>
            <a:stCxn id="10" idx="1"/>
            <a:endCxn id="11" idx="3"/>
          </p:cNvCxnSpPr>
          <p:nvPr/>
        </p:nvCxnSpPr>
        <p:spPr>
          <a:xfrm rot="10800000" flipV="1">
            <a:off x="3765550" y="2071688"/>
            <a:ext cx="4092575" cy="2682875"/>
          </a:xfrm>
          <a:prstGeom prst="curved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429250" y="4071938"/>
            <a:ext cx="1108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設定</a:t>
            </a:r>
            <a:r>
              <a:rPr kumimoji="0" lang="zh-TW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別名</a:t>
            </a:r>
            <a:endParaRPr lang="zh-TW" altLang="en-US" dirty="0"/>
          </a:p>
        </p:txBody>
      </p:sp>
      <p:pic>
        <p:nvPicPr>
          <p:cNvPr id="123921" name="Picture 1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75" y="4214813"/>
            <a:ext cx="228600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圓角矩形 10"/>
          <p:cNvSpPr/>
          <p:nvPr/>
        </p:nvSpPr>
        <p:spPr>
          <a:xfrm>
            <a:off x="2479675" y="4611688"/>
            <a:ext cx="1285875" cy="285750"/>
          </a:xfrm>
          <a:prstGeom prst="roundRect">
            <a:avLst/>
          </a:prstGeom>
          <a:noFill/>
          <a:ln w="50800"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en-US" sz="4400" dirty="0" smtClean="0"/>
              <a:t>[</a:t>
            </a:r>
            <a:r>
              <a:rPr lang="zh-TW" altLang="en-US" sz="4400" dirty="0" smtClean="0"/>
              <a:t>實例</a:t>
            </a:r>
            <a:r>
              <a:rPr lang="en-US" altLang="zh-TW" sz="4400" dirty="0" smtClean="0"/>
              <a:t>2</a:t>
            </a:r>
            <a:r>
              <a:rPr lang="en-US" sz="4400" dirty="0" smtClean="0"/>
              <a:t>]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000125"/>
            <a:ext cx="8143875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在「選課資料表」中將所有學生的「成績」各加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5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分，並且設定別名為「調整後成績」之後，再顯示「學號，課號，成績，調整後成績」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《</a:t>
            </a:r>
            <a:r>
              <a:rPr kumimoji="0" lang="zh-TW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參見</a:t>
            </a:r>
            <a:r>
              <a:rPr kumimoji="0" lang="en-US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7-1.2 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》</a:t>
            </a:r>
          </a:p>
          <a:p>
            <a:pPr eaLnBrk="1" hangingPunct="1"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查詢結果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43000" y="2357438"/>
          <a:ext cx="5715000" cy="1463675"/>
        </p:xfrm>
        <a:graphic>
          <a:graphicData uri="http://schemas.openxmlformats.org/drawingml/2006/table">
            <a:tbl>
              <a:tblPr/>
              <a:tblGrid>
                <a:gridCol w="5715000"/>
              </a:tblGrid>
              <a:tr h="36591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0977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use ch7_DB</a:t>
                      </a:r>
                      <a:endParaRPr kumimoji="0" lang="zh-TW" altLang="en-US" sz="16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學號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課號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+5 AS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調整後成績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選課資料表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596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38" y="4429125"/>
            <a:ext cx="2532062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圓角矩形 10"/>
          <p:cNvSpPr/>
          <p:nvPr/>
        </p:nvSpPr>
        <p:spPr>
          <a:xfrm>
            <a:off x="2928938" y="4643438"/>
            <a:ext cx="857250" cy="285750"/>
          </a:xfrm>
          <a:prstGeom prst="roundRect">
            <a:avLst/>
          </a:prstGeom>
          <a:noFill/>
          <a:ln w="50800"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642938"/>
          </a:xfrm>
        </p:spPr>
        <p:txBody>
          <a:bodyPr/>
          <a:lstStyle/>
          <a:p>
            <a:pPr>
              <a:defRPr/>
            </a:pPr>
            <a:r>
              <a:rPr lang="en-US" altLang="zh-TW" sz="3200" b="1" dirty="0" smtClean="0"/>
              <a:t>【</a:t>
            </a:r>
            <a:r>
              <a:rPr lang="zh-TW" altLang="en-US" sz="3200" b="1" dirty="0" smtClean="0"/>
              <a:t>隨堂練習</a:t>
            </a:r>
            <a:r>
              <a:rPr lang="en-US" altLang="zh-TW" sz="3200" b="1" dirty="0" smtClean="0"/>
              <a:t>1】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571500"/>
            <a:ext cx="8143875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假設有一個「學生成績表」，其目前的欄位名稱及內容如下所示：</a:t>
            </a: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請撰寫一段</a:t>
            </a:r>
            <a:r>
              <a:rPr kumimoji="0" lang="en-US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SQL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指令來將成績表中的「姓名」欄位改為「學生姓名」、「資料庫」欄位改為「資料庫成績」。</a:t>
            </a:r>
          </a:p>
          <a:p>
            <a:pPr eaLnBrk="1" hangingPunct="1">
              <a:defRPr/>
            </a:pP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執行結果</a:t>
            </a: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214438" y="3762375"/>
          <a:ext cx="6215062" cy="1238250"/>
        </p:xfrm>
        <a:graphic>
          <a:graphicData uri="http://schemas.openxmlformats.org/drawingml/2006/table">
            <a:tbl>
              <a:tblPr/>
              <a:tblGrid>
                <a:gridCol w="6215062"/>
              </a:tblGrid>
              <a:tr h="3640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8741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ch7_hwDB</a:t>
                      </a:r>
                      <a:endParaRPr kumimoji="0" lang="zh-TW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altLang="en-US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</a:t>
                      </a:r>
                      <a:r>
                        <a:rPr kumimoji="0" lang="zh-TW" altLang="en-US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姓名</a:t>
                      </a:r>
                      <a:r>
                        <a:rPr kumimoji="0" lang="en-US" altLang="en-US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AS </a:t>
                      </a:r>
                      <a:r>
                        <a:rPr kumimoji="0" lang="zh-TW" altLang="en-US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學生姓名</a:t>
                      </a:r>
                      <a:r>
                        <a:rPr kumimoji="0" lang="en-US" altLang="en-US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 </a:t>
                      </a:r>
                      <a:r>
                        <a:rPr kumimoji="0" lang="zh-TW" altLang="en-US" sz="14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資料庫</a:t>
                      </a:r>
                      <a:r>
                        <a:rPr kumimoji="0" lang="en-US" altLang="en-US" sz="14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AS </a:t>
                      </a:r>
                      <a:r>
                        <a:rPr kumimoji="0" lang="zh-TW" altLang="en-US" sz="14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資料庫成績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學生成績表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8012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0" y="1000125"/>
            <a:ext cx="2144713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8013" name="Picture 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6563" y="3749675"/>
            <a:ext cx="2357437" cy="310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642938"/>
          </a:xfrm>
        </p:spPr>
        <p:txBody>
          <a:bodyPr/>
          <a:lstStyle/>
          <a:p>
            <a:pPr>
              <a:defRPr/>
            </a:pPr>
            <a:r>
              <a:rPr lang="en-US" altLang="zh-TW" sz="3200" b="1" dirty="0" smtClean="0"/>
              <a:t>【</a:t>
            </a:r>
            <a:r>
              <a:rPr lang="zh-TW" altLang="en-US" sz="3200" b="1" dirty="0" smtClean="0"/>
              <a:t>隨堂練習</a:t>
            </a:r>
            <a:r>
              <a:rPr lang="en-US" altLang="zh-TW" sz="3200" b="1" dirty="0" smtClean="0"/>
              <a:t>2】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571500"/>
            <a:ext cx="8143875" cy="498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假設有一個「學生成績表」，其目前的欄位名稱及內容如下所示：</a:t>
            </a: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請撰寫一段</a:t>
            </a:r>
            <a:r>
              <a:rPr kumimoji="0" lang="en-US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SQL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指令來將成績表中的「姓名」及三科目的「總平均成績」。</a:t>
            </a: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執行結果</a:t>
            </a: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143000" y="3500438"/>
          <a:ext cx="7715250" cy="1371600"/>
        </p:xfrm>
        <a:graphic>
          <a:graphicData uri="http://schemas.openxmlformats.org/drawingml/2006/table">
            <a:tbl>
              <a:tblPr/>
              <a:tblGrid>
                <a:gridCol w="7715250"/>
              </a:tblGrid>
              <a:tr h="2267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5590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ch7_hwDB</a:t>
                      </a:r>
                      <a:endParaRPr kumimoji="0" lang="zh-TW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</a:t>
                      </a:r>
                      <a:r>
                        <a:rPr kumimoji="0" lang="zh-TW" altLang="en-US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姓名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 (</a:t>
                      </a:r>
                      <a:r>
                        <a:rPr kumimoji="0" lang="zh-TW" altLang="en-US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資料庫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+</a:t>
                      </a:r>
                      <a:r>
                        <a:rPr kumimoji="0" lang="zh-TW" altLang="en-US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資料結構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+</a:t>
                      </a:r>
                      <a:r>
                        <a:rPr kumimoji="0" lang="zh-TW" altLang="en-US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程式設計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)/3 AS </a:t>
                      </a:r>
                      <a:r>
                        <a:rPr kumimoji="0" lang="zh-TW" altLang="en-US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總平均成績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en-US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學生成績表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;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0060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0" y="1000125"/>
            <a:ext cx="2144713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61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29438" y="3471863"/>
            <a:ext cx="2214562" cy="338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857250"/>
          </a:xfrm>
        </p:spPr>
        <p:txBody>
          <a:bodyPr/>
          <a:lstStyle/>
          <a:p>
            <a:pPr>
              <a:defRPr/>
            </a:pPr>
            <a:r>
              <a:rPr lang="en-US" b="1" dirty="0" smtClean="0"/>
              <a:t>7-3.4  </a:t>
            </a:r>
            <a:r>
              <a:rPr lang="zh-TW" altLang="en-US" sz="3100" b="1" dirty="0" smtClean="0"/>
              <a:t>使用「</a:t>
            </a:r>
            <a:r>
              <a:rPr lang="en-US" sz="3100" b="1" dirty="0" smtClean="0"/>
              <a:t>Into</a:t>
            </a:r>
            <a:r>
              <a:rPr lang="zh-TW" altLang="en-US" sz="3100" b="1" dirty="0" smtClean="0"/>
              <a:t>」來新增資料到新資料表中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714375"/>
            <a:ext cx="814387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定義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使用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Into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運算子來將查詢出來的結果，存入到另一個資料表中。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表示式</a:t>
            </a:r>
            <a:r>
              <a:rPr kumimoji="0"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en-US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SELECT </a:t>
            </a:r>
            <a:r>
              <a:rPr kumimoji="0"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欄位串列</a:t>
            </a:r>
            <a:r>
              <a:rPr kumimoji="0" lang="en-US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INTO </a:t>
            </a:r>
            <a:r>
              <a:rPr kumimoji="0"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新資料表名稱</a:t>
            </a:r>
            <a:r>
              <a:rPr kumimoji="0" lang="en-US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</a:t>
            </a:r>
            <a:endParaRPr kumimoji="0" lang="zh-TW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注意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新資料表名稱</a:t>
            </a:r>
            <a:r>
              <a:rPr kumimoji="0" lang="zh-TW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不須事先建立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適用時機</a:t>
            </a:r>
            <a:r>
              <a:rPr kumimoji="0" lang="en-US" altLang="zh-TW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zh-TW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資料備份或測試時。</a:t>
            </a:r>
            <a:endParaRPr kumimoji="0" lang="en-US" altLang="zh-TW" sz="2000" b="1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642938"/>
          </a:xfrm>
        </p:spPr>
        <p:txBody>
          <a:bodyPr/>
          <a:lstStyle/>
          <a:p>
            <a:pPr>
              <a:defRPr/>
            </a:pPr>
            <a:r>
              <a:rPr lang="en-US" altLang="zh-TW" sz="3200" b="1" dirty="0" smtClean="0"/>
              <a:t>【</a:t>
            </a:r>
            <a:r>
              <a:rPr lang="zh-TW" altLang="en-US" sz="3200" b="1" dirty="0" smtClean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cs typeface="Times New Roman" pitchFamily="18" charset="0"/>
              </a:rPr>
              <a:t>實例</a:t>
            </a:r>
            <a:r>
              <a:rPr lang="en-US" altLang="zh-TW" sz="3200" b="1" dirty="0" smtClean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cs typeface="Times New Roman" pitchFamily="18" charset="0"/>
              </a:rPr>
              <a:t>1</a:t>
            </a:r>
            <a:r>
              <a:rPr lang="en-US" altLang="zh-TW" sz="3200" b="1" dirty="0" smtClean="0"/>
              <a:t>】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571500"/>
            <a:ext cx="8143875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在「學生資料表」中將所有學生資料備份一份，另存入「測試用學生資料表</a:t>
            </a: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_1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」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《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參見</a:t>
            </a: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7-1.2 》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執行結果</a:t>
            </a: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214438" y="1857375"/>
          <a:ext cx="7715250" cy="1417638"/>
        </p:xfrm>
        <a:graphic>
          <a:graphicData uri="http://schemas.openxmlformats.org/drawingml/2006/table">
            <a:tbl>
              <a:tblPr/>
              <a:tblGrid>
                <a:gridCol w="7715250"/>
              </a:tblGrid>
              <a:tr h="320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09752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use ch7_DB</a:t>
                      </a:r>
                      <a:endParaRPr kumimoji="0" lang="zh-TW" altLang="en-US" sz="16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*  INTO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測試用學生資料表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_1</a:t>
                      </a:r>
                      <a:endParaRPr kumimoji="0" lang="zh-TW" altLang="en-US" sz="16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學生資料表</a:t>
                      </a:r>
                      <a:endParaRPr kumimoji="0" lang="en-US" altLang="zh-TW" sz="16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415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38" y="3857625"/>
            <a:ext cx="2500312" cy="213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642938"/>
          </a:xfrm>
        </p:spPr>
        <p:txBody>
          <a:bodyPr/>
          <a:lstStyle/>
          <a:p>
            <a:pPr>
              <a:defRPr/>
            </a:pPr>
            <a:r>
              <a:rPr lang="en-US" altLang="zh-TW" sz="3200" b="1" dirty="0" smtClean="0"/>
              <a:t>【</a:t>
            </a:r>
            <a:r>
              <a:rPr lang="zh-TW" altLang="en-US" sz="3200" b="1" dirty="0" smtClean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cs typeface="Times New Roman" pitchFamily="18" charset="0"/>
              </a:rPr>
              <a:t>實例</a:t>
            </a:r>
            <a:r>
              <a:rPr lang="en-US" altLang="zh-TW" sz="3200" b="1" dirty="0" smtClean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cs typeface="Times New Roman" pitchFamily="18" charset="0"/>
              </a:rPr>
              <a:t>2</a:t>
            </a:r>
            <a:r>
              <a:rPr lang="en-US" altLang="zh-TW" sz="3200" b="1" dirty="0" smtClean="0"/>
              <a:t>】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571500"/>
            <a:ext cx="8143875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在「學生資料表」中將所有學生資料備份一份，另存入「測試用學生資料表</a:t>
            </a: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_2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」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並且</a:t>
            </a:r>
            <a:r>
              <a:rPr kumimoji="0" lang="zh-TW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加入「流水號」 </a:t>
            </a: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《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參見</a:t>
            </a: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7-1.2 》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執行結果</a:t>
            </a: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214438" y="1857375"/>
          <a:ext cx="7715250" cy="1417638"/>
        </p:xfrm>
        <a:graphic>
          <a:graphicData uri="http://schemas.openxmlformats.org/drawingml/2006/table">
            <a:tbl>
              <a:tblPr/>
              <a:tblGrid>
                <a:gridCol w="7715250"/>
              </a:tblGrid>
              <a:tr h="3201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09752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use ch7_DB</a:t>
                      </a:r>
                      <a:endParaRPr kumimoji="0" lang="zh-TW" altLang="en-US" sz="16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 marL="0" algn="l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  </a:t>
                      </a:r>
                      <a:r>
                        <a:rPr kumimoji="0" lang="en-US" altLang="en-US" sz="1600" b="1" kern="1200" dirty="0" smtClean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IDENTITY(int,1,1)  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As  </a:t>
                      </a:r>
                      <a:r>
                        <a:rPr kumimoji="0" lang="zh-TW" altLang="en-US" sz="1600" b="1" kern="1200" dirty="0" smtClean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流水號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學號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姓名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系碼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 INTO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測試用學生資料表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_2</a:t>
                      </a:r>
                      <a:endParaRPr kumimoji="0" lang="zh-TW" altLang="en-US" sz="16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 marL="0" algn="l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學生資料表</a:t>
                      </a:r>
                      <a:endParaRPr kumimoji="0" lang="en-US" altLang="zh-TW" sz="16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620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786188"/>
            <a:ext cx="3224213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134BD-7E03-4A18-82AC-8560CC325F87}" type="slidenum">
              <a:rPr lang="en-US" altLang="zh-TW"/>
              <a:pPr/>
              <a:t>5</a:t>
            </a:fld>
            <a:endParaRPr lang="en-US" altLang="zh-TW"/>
          </a:p>
        </p:txBody>
      </p:sp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8614" y="142852"/>
            <a:ext cx="7800972" cy="796908"/>
          </a:xfrm>
        </p:spPr>
        <p:txBody>
          <a:bodyPr/>
          <a:lstStyle/>
          <a:p>
            <a:pPr algn="l"/>
            <a:r>
              <a:rPr lang="en-US" altLang="zh-TW" dirty="0"/>
              <a:t>SQL </a:t>
            </a:r>
            <a:r>
              <a:rPr lang="zh-TW" altLang="en-US" dirty="0"/>
              <a:t>語言的興起與語法標準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/>
              <a:t>為了避免各產品之間的 </a:t>
            </a:r>
            <a:r>
              <a:rPr lang="en-US" altLang="zh-TW"/>
              <a:t>SQL </a:t>
            </a:r>
            <a:r>
              <a:rPr lang="zh-TW" altLang="en-US"/>
              <a:t>語法不相容</a:t>
            </a:r>
            <a:r>
              <a:rPr lang="en-US" altLang="zh-TW"/>
              <a:t>, </a:t>
            </a:r>
            <a:r>
              <a:rPr lang="zh-TW" altLang="en-US"/>
              <a:t>形成多頭馬車的狀況</a:t>
            </a:r>
            <a:r>
              <a:rPr lang="en-US" altLang="zh-TW"/>
              <a:t>, </a:t>
            </a:r>
            <a:r>
              <a:rPr lang="zh-TW" altLang="en-US"/>
              <a:t>因此由 </a:t>
            </a:r>
            <a:r>
              <a:rPr lang="en-US" altLang="zh-TW"/>
              <a:t>ANSI (American National Standards Institute, </a:t>
            </a:r>
            <a:r>
              <a:rPr lang="zh-TW" altLang="en-US"/>
              <a:t>美國國家標準局</a:t>
            </a:r>
            <a:r>
              <a:rPr lang="en-US" altLang="zh-TW"/>
              <a:t>) </a:t>
            </a:r>
            <a:r>
              <a:rPr lang="zh-TW" altLang="en-US"/>
              <a:t>制定出 </a:t>
            </a:r>
            <a:r>
              <a:rPr lang="en-US" altLang="zh-TW"/>
              <a:t>ANSI SQL-92, </a:t>
            </a:r>
            <a:r>
              <a:rPr lang="zh-TW" altLang="en-US"/>
              <a:t>以定義出 </a:t>
            </a:r>
            <a:r>
              <a:rPr lang="en-US" altLang="zh-TW"/>
              <a:t>SQL </a:t>
            </a:r>
            <a:r>
              <a:rPr lang="zh-TW" altLang="en-US"/>
              <a:t>的關鍵字與語法標準。其後更陸續發展出 </a:t>
            </a:r>
            <a:r>
              <a:rPr lang="en-US" altLang="zh-TW"/>
              <a:t>SQL-99, </a:t>
            </a:r>
            <a:r>
              <a:rPr lang="zh-TW" altLang="en-US"/>
              <a:t>及目前最新版的 </a:t>
            </a:r>
            <a:r>
              <a:rPr lang="en-US" altLang="zh-TW"/>
              <a:t>SQL-2003 </a:t>
            </a:r>
            <a:r>
              <a:rPr lang="zh-TW" altLang="en-US"/>
              <a:t>。</a:t>
            </a:r>
          </a:p>
          <a:p>
            <a:r>
              <a:rPr lang="zh-TW" altLang="en-US"/>
              <a:t>大體而言</a:t>
            </a:r>
            <a:r>
              <a:rPr lang="en-US" altLang="zh-TW"/>
              <a:t>, </a:t>
            </a:r>
            <a:r>
              <a:rPr lang="zh-TW" altLang="en-US"/>
              <a:t>業界的產品都是在包含 </a:t>
            </a:r>
            <a:r>
              <a:rPr lang="en-US" altLang="zh-TW"/>
              <a:t>ANSI SQL </a:t>
            </a:r>
            <a:r>
              <a:rPr lang="zh-TW" altLang="en-US"/>
              <a:t>的基礎下</a:t>
            </a:r>
            <a:r>
              <a:rPr lang="en-US" altLang="zh-TW"/>
              <a:t>, </a:t>
            </a:r>
            <a:r>
              <a:rPr lang="zh-TW" altLang="en-US"/>
              <a:t>再擴充自家產品的功能</a:t>
            </a:r>
            <a:r>
              <a:rPr lang="en-US" altLang="zh-TW"/>
              <a:t>, </a:t>
            </a:r>
            <a:r>
              <a:rPr lang="zh-TW" altLang="en-US"/>
              <a:t>以求能展現出本身的特色。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en-US" sz="3600" b="1" dirty="0" smtClean="0"/>
              <a:t>7-4 </a:t>
            </a:r>
            <a:r>
              <a:rPr lang="zh-TW" altLang="en-US" sz="3600" b="1" dirty="0" smtClean="0"/>
              <a:t>使用「比較運算子條件」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817563"/>
            <a:ext cx="8143875" cy="375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  如果我們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所想要的資料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是要</a:t>
            </a:r>
            <a:r>
              <a:rPr kumimoji="0" lang="zh-TW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符合某些條件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，而</a:t>
            </a:r>
            <a:r>
              <a:rPr kumimoji="0" lang="zh-TW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不是全部的資料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時，那就必須要在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Select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子句中再使用</a:t>
            </a:r>
            <a:r>
              <a:rPr kumimoji="0" lang="en-US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Where</a:t>
            </a:r>
            <a:r>
              <a:rPr kumimoji="0"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條件式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即可。並且也可以配合使用「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比較運算子條件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」來搜尋資料。若</a:t>
            </a:r>
            <a:r>
              <a:rPr kumimoji="0" lang="zh-TW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條件式成立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的話則會傳回「</a:t>
            </a:r>
            <a:r>
              <a:rPr kumimoji="0" lang="en-US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True(</a:t>
            </a:r>
            <a:r>
              <a:rPr kumimoji="0" lang="zh-TW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真</a:t>
            </a:r>
            <a:r>
              <a:rPr kumimoji="0" lang="en-US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)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」，若</a:t>
            </a:r>
            <a:r>
              <a:rPr kumimoji="0" lang="zh-TW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不成立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的話則會傳回「</a:t>
            </a:r>
            <a:r>
              <a:rPr kumimoji="0" lang="en-US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False(</a:t>
            </a:r>
            <a:r>
              <a:rPr kumimoji="0" lang="zh-TW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假</a:t>
            </a:r>
            <a:r>
              <a:rPr kumimoji="0" lang="en-US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)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」。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比較運算子表</a:t>
            </a: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(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註：設</a:t>
            </a:r>
            <a:r>
              <a:rPr kumimoji="0" lang="en-US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A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代表「成績欄位名稱」</a:t>
            </a:r>
            <a:r>
              <a:rPr kumimoji="0" lang="en-US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,B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代表「字串或數值資料」</a:t>
            </a: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)</a:t>
            </a:r>
            <a:endParaRPr kumimoji="0" lang="zh-TW" altLang="en-US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43000" y="2786063"/>
          <a:ext cx="5310188" cy="1371600"/>
        </p:xfrm>
        <a:graphic>
          <a:graphicData uri="http://schemas.openxmlformats.org/drawingml/2006/table">
            <a:tbl>
              <a:tblPr/>
              <a:tblGrid>
                <a:gridCol w="5310188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</a:p>
                  </a:txBody>
                  <a:tcPr marL="68584" marR="6858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</a:t>
                      </a: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欄位集合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資料表名稱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Where</a:t>
                      </a: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</a:t>
                      </a:r>
                      <a:r>
                        <a:rPr kumimoji="0" lang="zh-TW" altLang="en-US" sz="1600" b="1" kern="120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條件式</a:t>
                      </a:r>
                      <a:endParaRPr kumimoji="0" lang="zh-TW" altLang="en-US" sz="1400" b="1" kern="1200" dirty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4" marR="6858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143000" y="4500563"/>
          <a:ext cx="6357938" cy="2240280"/>
        </p:xfrm>
        <a:graphic>
          <a:graphicData uri="http://schemas.openxmlformats.org/drawingml/2006/table">
            <a:tbl>
              <a:tblPr/>
              <a:tblGrid>
                <a:gridCol w="2133914"/>
                <a:gridCol w="1971211"/>
                <a:gridCol w="755631"/>
                <a:gridCol w="1497182"/>
              </a:tblGrid>
              <a:tr h="3199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運算子</a:t>
                      </a: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功能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例子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條件式說明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1999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＝</a:t>
                      </a: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	</a:t>
                      </a:r>
                      <a:r>
                        <a:rPr kumimoji="0" lang="en-US" altLang="en-US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(</a:t>
                      </a:r>
                      <a:r>
                        <a:rPr kumimoji="0" lang="zh-TW" altLang="en-US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等於</a:t>
                      </a: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)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判斷</a:t>
                      </a: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A</a:t>
                      </a: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與</a:t>
                      </a: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B</a:t>
                      </a: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是否相等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A=B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</a:t>
                      </a: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=60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99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&lt;&gt;      	(</a:t>
                      </a: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不等於</a:t>
                      </a: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)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判斷</a:t>
                      </a: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A</a:t>
                      </a: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是否不等於</a:t>
                      </a: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B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A&lt;&gt;B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</a:t>
                      </a: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&lt;&gt;60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99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&lt;	</a:t>
                      </a:r>
                      <a:r>
                        <a:rPr kumimoji="0" lang="en-US" altLang="en-US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(</a:t>
                      </a: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小於</a:t>
                      </a: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)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判斷</a:t>
                      </a: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A</a:t>
                      </a: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是否小於</a:t>
                      </a: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B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A&lt;B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</a:t>
                      </a: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&lt;60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99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&lt;=  	</a:t>
                      </a:r>
                      <a:r>
                        <a:rPr kumimoji="0" lang="en-US" altLang="en-US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(</a:t>
                      </a: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小於等於</a:t>
                      </a: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)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判斷</a:t>
                      </a: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A</a:t>
                      </a: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是否小於等於</a:t>
                      </a: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B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A&lt;=B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</a:t>
                      </a: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&lt;=60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99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&gt;	</a:t>
                      </a:r>
                      <a:r>
                        <a:rPr kumimoji="0" lang="en-US" altLang="en-US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(</a:t>
                      </a: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大於</a:t>
                      </a: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)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判斷</a:t>
                      </a: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A</a:t>
                      </a: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是否大於</a:t>
                      </a: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B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A&gt;B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</a:t>
                      </a: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&gt;60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99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&gt;=      	(</a:t>
                      </a: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大於等於</a:t>
                      </a: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)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判斷</a:t>
                      </a: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A</a:t>
                      </a: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是否大於等於</a:t>
                      </a: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B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A&gt;=B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</a:t>
                      </a:r>
                      <a:r>
                        <a:rPr kumimoji="0" lang="en-US" altLang="en-US" sz="14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&gt;=60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400" b="1" dirty="0" smtClean="0"/>
              <a:t>7-4.1 </a:t>
            </a:r>
            <a:r>
              <a:rPr lang="zh-TW" altLang="en-US" sz="4000" b="1" dirty="0" smtClean="0"/>
              <a:t>查詢滿足條件的值組</a:t>
            </a:r>
            <a:r>
              <a:rPr lang="en-US" sz="4000" b="1" dirty="0" smtClean="0"/>
              <a:t>(</a:t>
            </a:r>
            <a:r>
              <a:rPr lang="zh-TW" altLang="en-US" sz="4000" b="1" dirty="0" smtClean="0"/>
              <a:t>水平篩選</a:t>
            </a:r>
            <a:r>
              <a:rPr lang="en-US" sz="4000" b="1" dirty="0" smtClean="0"/>
              <a:t>)</a:t>
            </a:r>
            <a:r>
              <a:rPr lang="zh-TW" altLang="en-US" sz="4000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285875"/>
            <a:ext cx="814387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定義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當我們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所想要的資料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是要</a:t>
            </a:r>
            <a:r>
              <a:rPr kumimoji="0" lang="zh-TW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符合某些條件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，而</a:t>
            </a:r>
            <a:r>
              <a:rPr kumimoji="0" lang="zh-TW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不是全部的資料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時，那就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必須要在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Select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子句中再使用</a:t>
            </a:r>
            <a:r>
              <a:rPr kumimoji="0" lang="en-US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Where</a:t>
            </a:r>
            <a:r>
              <a:rPr kumimoji="0"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條件式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即可。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優點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】1.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可以依照使用者的需求來查詢。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          2.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資訊較為集中。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en-US" sz="4400" dirty="0" smtClean="0"/>
              <a:t>[</a:t>
            </a:r>
            <a:r>
              <a:rPr lang="zh-TW" altLang="en-US" sz="4400" dirty="0" smtClean="0"/>
              <a:t>實例</a:t>
            </a:r>
            <a:r>
              <a:rPr lang="en-US" sz="4400" dirty="0" smtClean="0"/>
              <a:t>]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071563"/>
            <a:ext cx="8143875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在「選課資料表」中查詢</a:t>
            </a:r>
            <a:r>
              <a:rPr kumimoji="0"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修課號為「</a:t>
            </a:r>
            <a:r>
              <a:rPr kumimoji="0" lang="en-US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C005</a:t>
            </a:r>
            <a:r>
              <a:rPr kumimoji="0"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」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的學生的「學號及成績」                         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                                                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《</a:t>
            </a:r>
            <a:r>
              <a:rPr kumimoji="0" lang="zh-TW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參見</a:t>
            </a:r>
            <a:r>
              <a:rPr kumimoji="0" lang="en-US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7-1.2 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》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查詢結果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defRPr/>
            </a:pP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38900" y="1428750"/>
            <a:ext cx="270510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604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071563" y="2143125"/>
          <a:ext cx="4786312" cy="1828800"/>
        </p:xfrm>
        <a:graphic>
          <a:graphicData uri="http://schemas.openxmlformats.org/drawingml/2006/table">
            <a:tbl>
              <a:tblPr/>
              <a:tblGrid>
                <a:gridCol w="4786312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use ch7_DB</a:t>
                      </a:r>
                      <a:endParaRPr kumimoji="0" lang="zh-TW" altLang="en-US" sz="16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學號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</a:t>
                      </a:r>
                      <a:endParaRPr kumimoji="0" lang="zh-TW" altLang="en-US" sz="16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選課資料表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WHERE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課號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='C005’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2349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4643438"/>
            <a:ext cx="2071688" cy="219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en-US" sz="4000" b="1" dirty="0" smtClean="0"/>
              <a:t>7-4.2 </a:t>
            </a:r>
            <a:r>
              <a:rPr lang="zh-TW" altLang="en-US" b="1" dirty="0" smtClean="0"/>
              <a:t>查詢比較大小的條件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285875"/>
            <a:ext cx="8143875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定義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當我們所想要的資料是要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符合某些條件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，例如：顯示出及格或不及格的學生名單等情況。此時，我們就必須要</a:t>
            </a:r>
            <a:r>
              <a:rPr kumimoji="0" lang="zh-TW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</a:t>
            </a:r>
            <a:r>
              <a:rPr kumimoji="0" lang="en-US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Where </a:t>
            </a:r>
            <a:r>
              <a:rPr kumimoji="0" lang="zh-TW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條件式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中使用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「比較運算子」來篩選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。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en-US" sz="4400" dirty="0" smtClean="0"/>
              <a:t>[</a:t>
            </a:r>
            <a:r>
              <a:rPr lang="zh-TW" altLang="en-US" sz="4400" dirty="0" smtClean="0"/>
              <a:t>實例</a:t>
            </a:r>
            <a:r>
              <a:rPr lang="en-US" sz="4400" dirty="0" smtClean="0"/>
              <a:t>]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928688"/>
            <a:ext cx="8143875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在「選課資料表」中查詢任何課程成績「不及格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60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」的學生的「學號、課程代號及成績」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                 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《</a:t>
            </a:r>
            <a:r>
              <a:rPr kumimoji="0" lang="zh-TW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參見</a:t>
            </a:r>
            <a:r>
              <a:rPr kumimoji="0" lang="en-US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7-1.2 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》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查詢結果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defRPr/>
            </a:pP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38900" y="1428750"/>
            <a:ext cx="270510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604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071563" y="2286000"/>
          <a:ext cx="4786312" cy="1616075"/>
        </p:xfrm>
        <a:graphic>
          <a:graphicData uri="http://schemas.openxmlformats.org/drawingml/2006/table">
            <a:tbl>
              <a:tblPr/>
              <a:tblGrid>
                <a:gridCol w="4786312"/>
              </a:tblGrid>
              <a:tr h="3659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250171"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ch7_DB</a:t>
                      </a:r>
                      <a:r>
                        <a:rPr lang="zh-TW" altLang="en-US" sz="1600" dirty="0" smtClean="0"/>
                        <a:t> </a:t>
                      </a:r>
                      <a:endParaRPr lang="en-US" altLang="zh-TW" sz="1600" dirty="0" smtClean="0"/>
                    </a:p>
                    <a:p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學號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課號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 </a:t>
                      </a:r>
                      <a:endParaRPr kumimoji="0" lang="en-US" altLang="zh-TW" sz="16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選課資料表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WHERE </a:t>
                      </a:r>
                      <a:r>
                        <a:rPr kumimoji="0" lang="zh-TW" altLang="en-US" sz="16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</a:t>
                      </a:r>
                      <a:r>
                        <a:rPr kumimoji="0" lang="en-US" altLang="en-US" sz="16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&lt;60</a:t>
                      </a:r>
                      <a:endParaRPr kumimoji="0" lang="zh-TW" altLang="en-US" sz="1600" b="1" kern="12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39970" name="AutoShape 2"/>
          <p:cNvSpPr>
            <a:spLocks noChangeArrowheads="1"/>
          </p:cNvSpPr>
          <p:nvPr/>
        </p:nvSpPr>
        <p:spPr bwMode="auto">
          <a:xfrm>
            <a:off x="3929063" y="2928938"/>
            <a:ext cx="2357437" cy="857250"/>
          </a:xfrm>
          <a:prstGeom prst="wedgeRoundRectCallout">
            <a:avLst>
              <a:gd name="adj1" fmla="val -99253"/>
              <a:gd name="adj2" fmla="val 35279"/>
              <a:gd name="adj3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「</a:t>
            </a: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60</a:t>
            </a: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分」是數值資料</a:t>
            </a:r>
            <a:r>
              <a:rPr kumimoji="0" lang="zh-TW" altLang="en-US" sz="16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不須要加</a:t>
            </a: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「左右單引號」</a:t>
            </a:r>
          </a:p>
        </p:txBody>
      </p:sp>
      <p:pic>
        <p:nvPicPr>
          <p:cNvPr id="148494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4500563"/>
            <a:ext cx="2281238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-32" y="142852"/>
            <a:ext cx="6858022" cy="78583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zh-TW" altLang="zh-TW" sz="3600" b="1" dirty="0" smtClean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cs typeface="Times New Roman" pitchFamily="18" charset="0"/>
              </a:rPr>
              <a:t>【隨堂練習</a:t>
            </a:r>
            <a:r>
              <a:rPr lang="zh-TW" altLang="en-US" sz="3600" b="1" dirty="0" smtClean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cs typeface="Times New Roman" pitchFamily="18" charset="0"/>
              </a:rPr>
              <a:t> </a:t>
            </a:r>
            <a:r>
              <a:rPr lang="en-US" altLang="zh-TW" sz="3600" b="1" dirty="0" smtClean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cs typeface="Times New Roman" pitchFamily="18" charset="0"/>
              </a:rPr>
              <a:t>#1</a:t>
            </a:r>
            <a:r>
              <a:rPr lang="zh-TW" altLang="zh-TW" sz="3600" b="1" dirty="0" smtClean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cs typeface="Times New Roman" pitchFamily="18" charset="0"/>
              </a:rPr>
              <a:t>】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42844" y="1214422"/>
            <a:ext cx="87868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從客戶表取出城市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 marL="514350" indent="-514350">
              <a:buAutoNum type="arabicPeriod"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從員工表依序取出 電話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,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職稱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,first_name, last_name, email 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和 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id</a:t>
            </a:r>
          </a:p>
          <a:p>
            <a:pPr marL="514350" indent="-514350">
              <a:buAutoNum type="arabicPeriod"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從訂單表取出運費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元的紀錄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 marL="514350" indent="-514350">
              <a:buFontTx/>
              <a:buAutoNum type="arabicPeriod"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從訂單找出寄送到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New York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的紀錄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 marL="514350" indent="-514350">
              <a:buFontTx/>
              <a:buAutoNum type="arabicPeriod"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從訂單找出開頭字母是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L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的城市 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(LEFT()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LIKE)</a:t>
            </a:r>
          </a:p>
          <a:p>
            <a:pPr marL="514350" indent="-514350">
              <a:buAutoNum type="arabicPeriod" startAt="6"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從訂單找出字母中有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la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的城市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 marL="514350" indent="-514350">
              <a:buAutoNum type="arabicPeriod" startAt="7"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從訂單找出在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2006-04-01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前的訂購紀錄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 marL="514350" indent="-514350">
              <a:buAutoNum type="arabicPeriod" startAt="7"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從訂單找出要寄到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Chicago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且免運費的紀錄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 marL="514350" indent="-514350">
              <a:buFontTx/>
              <a:buAutoNum type="arabicPeriod" startAt="7"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從訂單找出在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2006</a:t>
            </a:r>
            <a:r>
              <a:rPr lang="zh-TW" altLang="en-US" sz="3200" smtClean="0">
                <a:latin typeface="微軟正黑體" pitchFamily="34" charset="-120"/>
                <a:ea typeface="微軟正黑體" pitchFamily="34" charset="-120"/>
              </a:rPr>
              <a:t>年 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(2/1-4/28)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的訂購紀錄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214313"/>
            <a:ext cx="8215312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 smtClean="0"/>
              <a:t>7-5  </a:t>
            </a:r>
            <a:r>
              <a:rPr lang="zh-TW" altLang="en-US" b="1" dirty="0" smtClean="0"/>
              <a:t>使用「邏輯比較運算子條件」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285875"/>
            <a:ext cx="8143875" cy="424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Where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條件式中除了可以設定「比較運算子」之外，還可以設定</a:t>
            </a:r>
            <a:r>
              <a:rPr kumimoji="0" lang="zh-TW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「邏輯運算子」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來將數個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「比較運算子」條件組合起來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，成為</a:t>
            </a:r>
            <a:r>
              <a:rPr kumimoji="0" lang="zh-TW" alt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較複雜的條件式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。其常用的邏輯運算子如表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6-6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所示：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註：設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A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代表「左邊條件式」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,B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代表「右邊條件式」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000125" y="3000375"/>
          <a:ext cx="8001000" cy="1857376"/>
        </p:xfrm>
        <a:graphic>
          <a:graphicData uri="http://schemas.openxmlformats.org/drawingml/2006/table">
            <a:tbl>
              <a:tblPr/>
              <a:tblGrid>
                <a:gridCol w="1000129"/>
                <a:gridCol w="3118961"/>
                <a:gridCol w="3881910"/>
              </a:tblGrid>
              <a:tr h="3095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運算子</a:t>
                      </a: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功能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條件式說明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And(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且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)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判斷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A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且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B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兩個條件式是否皆成立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&gt;=60 And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課程代號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='C005'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Or(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或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)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判斷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A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或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B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兩個條件式是否有一個成立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課程代號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='C004' Or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課程代號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='C005'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Not(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反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)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非 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A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的條件式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Not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&gt;=60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en-US" b="1" dirty="0" smtClean="0"/>
              <a:t>7-5.1  And(</a:t>
            </a:r>
            <a:r>
              <a:rPr lang="zh-TW" altLang="en-US" b="1" dirty="0" smtClean="0"/>
              <a:t>且</a:t>
            </a:r>
            <a:r>
              <a:rPr lang="en-US" b="1" dirty="0" smtClean="0"/>
              <a:t>)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071563"/>
            <a:ext cx="8143875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定義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判斷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A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且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B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兩個條件式是否皆成立。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實例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在「選課資料表」中查詢修課號為「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C001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」且成績是「及格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60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分」的學生的「學號及成績」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《</a:t>
            </a:r>
            <a:r>
              <a:rPr kumimoji="0" lang="zh-TW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參見</a:t>
            </a:r>
            <a:r>
              <a:rPr kumimoji="0" lang="en-US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7-1.2 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》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查詢結果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071563" y="3500438"/>
          <a:ext cx="4929187" cy="1874837"/>
        </p:xfrm>
        <a:graphic>
          <a:graphicData uri="http://schemas.openxmlformats.org/drawingml/2006/table">
            <a:tbl>
              <a:tblPr/>
              <a:tblGrid>
                <a:gridCol w="4929187"/>
              </a:tblGrid>
              <a:tr h="3658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5090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ch7_DB</a:t>
                      </a:r>
                      <a:endParaRPr kumimoji="0" lang="zh-TW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學號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選課資料表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WHERE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&gt;=60 </a:t>
                      </a:r>
                      <a:r>
                        <a:rPr kumimoji="0" lang="en-US" altLang="en-US" sz="1600" b="1" kern="12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And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課號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='C005'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38900" y="2571750"/>
            <a:ext cx="270510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604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54637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1750" y="5357813"/>
            <a:ext cx="1524000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en-US" b="1" dirty="0" smtClean="0"/>
              <a:t>7-5.2  Or(</a:t>
            </a:r>
            <a:r>
              <a:rPr lang="zh-TW" altLang="en-US" b="1" dirty="0" smtClean="0"/>
              <a:t>或</a:t>
            </a:r>
            <a:r>
              <a:rPr lang="en-US" b="1" dirty="0" smtClean="0"/>
              <a:t>)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071563"/>
            <a:ext cx="8143875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定義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判斷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A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或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B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兩個條件式是否至少有一個成立。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實例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在「選課資料表」中查詢學生任選一科「課程代號為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C004 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或 課程代號為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C005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」的學生的「學號、課程代號及成績」 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《</a:t>
            </a:r>
            <a:r>
              <a:rPr kumimoji="0" lang="zh-TW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參見</a:t>
            </a:r>
            <a:r>
              <a:rPr kumimoji="0" lang="en-US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7-1.2 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》</a:t>
            </a:r>
          </a:p>
          <a:p>
            <a:pPr eaLnBrk="1" hangingPunct="1"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查詢結果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43000" y="3286125"/>
          <a:ext cx="4929188" cy="1874838"/>
        </p:xfrm>
        <a:graphic>
          <a:graphicData uri="http://schemas.openxmlformats.org/drawingml/2006/table">
            <a:tbl>
              <a:tblPr/>
              <a:tblGrid>
                <a:gridCol w="4929188"/>
              </a:tblGrid>
              <a:tr h="3658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5090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ch7_DB</a:t>
                      </a:r>
                      <a:endParaRPr kumimoji="0" lang="zh-TW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學號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課號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選課資料表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WHERE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課號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='C004' </a:t>
                      </a:r>
                      <a:r>
                        <a:rPr kumimoji="0" lang="en-US" altLang="en-US" sz="16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Or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課號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='C005'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38900" y="3214688"/>
            <a:ext cx="270510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604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58733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0313" y="5133975"/>
            <a:ext cx="1685925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en-US" b="1" dirty="0" smtClean="0"/>
              <a:t>7-5.3  Not(</a:t>
            </a:r>
            <a:r>
              <a:rPr lang="zh-TW" altLang="en-US" b="1" dirty="0" smtClean="0"/>
              <a:t>反</a:t>
            </a:r>
            <a:r>
              <a:rPr lang="en-US" b="1" dirty="0" smtClean="0"/>
              <a:t>)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071563"/>
            <a:ext cx="8143875" cy="486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定義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當判斷結果成立時，則變成不成立。而判斷結果不成立時，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         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則變成成立。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實例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在「選課資料表」中，查詢有修課程代號為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C001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且成績不及格的學生的「學號及成績」。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《</a:t>
            </a:r>
            <a:r>
              <a:rPr kumimoji="0" lang="zh-TW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參見</a:t>
            </a:r>
            <a:r>
              <a:rPr kumimoji="0" lang="en-US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7-1.2 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》</a:t>
            </a:r>
          </a:p>
          <a:p>
            <a:pPr eaLnBrk="1" hangingPunct="1"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查詢結果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071563" y="3714750"/>
          <a:ext cx="4929187" cy="1874838"/>
        </p:xfrm>
        <a:graphic>
          <a:graphicData uri="http://schemas.openxmlformats.org/drawingml/2006/table">
            <a:tbl>
              <a:tblPr/>
              <a:tblGrid>
                <a:gridCol w="4929187"/>
              </a:tblGrid>
              <a:tr h="3658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5090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ch7_DB</a:t>
                      </a:r>
                      <a:endParaRPr kumimoji="0" lang="zh-TW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學號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選課資料表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WHERE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課號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='C001’ And  </a:t>
                      </a:r>
                      <a:r>
                        <a:rPr kumimoji="0" lang="en-US" altLang="en-US" sz="16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Not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&gt;=60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38900" y="3214688"/>
            <a:ext cx="270510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604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62829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313" y="5857875"/>
            <a:ext cx="1868487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428868"/>
            <a:ext cx="6400800" cy="1752600"/>
          </a:xfrm>
        </p:spPr>
        <p:txBody>
          <a:bodyPr>
            <a:normAutofit/>
          </a:bodyPr>
          <a:lstStyle/>
          <a:p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各種</a:t>
            </a:r>
            <a:r>
              <a:rPr lang="en-US" altLang="zh-TW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SQL</a:t>
            </a:r>
            <a:r>
              <a:rPr lang="zh-TW" altLang="en-US" sz="4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及管理工具</a:t>
            </a:r>
            <a:endParaRPr lang="en-US" altLang="zh-TW" sz="4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en-US" b="1" dirty="0" smtClean="0"/>
              <a:t>7-5.4  IS NULL(</a:t>
            </a:r>
            <a:r>
              <a:rPr lang="zh-TW" altLang="en-US" b="1" dirty="0" smtClean="0"/>
              <a:t>空值</a:t>
            </a:r>
            <a:r>
              <a:rPr lang="en-US" b="1" dirty="0" smtClean="0"/>
              <a:t>)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071563"/>
            <a:ext cx="8143875" cy="609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定義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en-US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NULL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值是表示沒有任何的值</a:t>
            </a:r>
            <a:r>
              <a:rPr kumimoji="0" lang="en-US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(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空值</a:t>
            </a:r>
            <a:r>
              <a:rPr kumimoji="0" lang="en-US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)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，在一般的資料表中有些欄位中並</a:t>
            </a: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           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沒有輸入任何的值。例如：學生月考缺考，使用該科目成績是空值。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實例</a:t>
            </a:r>
            <a:r>
              <a:rPr kumimoji="0"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1】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在「選課資料表」中查詢那些學生「缺考」的「學號、課號及成績」。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                                              《</a:t>
            </a:r>
            <a:r>
              <a:rPr kumimoji="0" lang="zh-TW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參見</a:t>
            </a:r>
            <a:r>
              <a:rPr kumimoji="0" lang="en-US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7-1.2 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》</a:t>
            </a:r>
          </a:p>
          <a:p>
            <a:pPr eaLnBrk="1" hangingPunct="1"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查詢結果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注意：這裡的「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IS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」不能用等號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(=)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代替它。</a:t>
            </a:r>
          </a:p>
          <a:p>
            <a:pPr eaLnBrk="1" hangingPunct="1">
              <a:defRPr/>
            </a:pP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43000" y="3714750"/>
          <a:ext cx="4857750" cy="1874838"/>
        </p:xfrm>
        <a:graphic>
          <a:graphicData uri="http://schemas.openxmlformats.org/drawingml/2006/table">
            <a:tbl>
              <a:tblPr/>
              <a:tblGrid>
                <a:gridCol w="4857750"/>
              </a:tblGrid>
              <a:tr h="3658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5090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ch7_DB</a:t>
                      </a:r>
                      <a:endParaRPr kumimoji="0" lang="zh-TW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學號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課號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 </a:t>
                      </a:r>
                      <a:endParaRPr kumimoji="0" lang="en-US" altLang="zh-TW" sz="16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 marL="0" algn="l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選課資料表</a:t>
                      </a:r>
                    </a:p>
                    <a:p>
                      <a:pPr marL="0" algn="l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WHERE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  </a:t>
                      </a:r>
                      <a:r>
                        <a:rPr kumimoji="0" lang="en-US" altLang="en-US" sz="16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IS  NULL</a:t>
                      </a:r>
                      <a:endParaRPr kumimoji="0" lang="zh-TW" altLang="en-US" sz="1600" b="1" kern="12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38900" y="3214688"/>
            <a:ext cx="270510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604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55331" name="AutoShape 3"/>
          <p:cNvSpPr>
            <a:spLocks noChangeArrowheads="1"/>
          </p:cNvSpPr>
          <p:nvPr/>
        </p:nvSpPr>
        <p:spPr bwMode="auto">
          <a:xfrm>
            <a:off x="3929063" y="4429125"/>
            <a:ext cx="2428875" cy="571500"/>
          </a:xfrm>
          <a:prstGeom prst="wedgeRoundRectCallout">
            <a:avLst>
              <a:gd name="adj1" fmla="val -80690"/>
              <a:gd name="adj2" fmla="val 37514"/>
              <a:gd name="adj3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設定</a:t>
            </a: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IS NULL</a:t>
            </a: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條件，其回傳的值</a:t>
            </a: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True</a:t>
            </a: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或</a:t>
            </a: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False</a:t>
            </a:r>
            <a:endParaRPr kumimoji="0" lang="zh-TW" altLang="zh-TW" sz="16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pic>
        <p:nvPicPr>
          <p:cNvPr id="164878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0313" y="5572125"/>
            <a:ext cx="2265362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en-US" sz="4400" dirty="0" smtClean="0"/>
              <a:t>[</a:t>
            </a:r>
            <a:r>
              <a:rPr lang="zh-TW" altLang="en-US" sz="4400" dirty="0" smtClean="0"/>
              <a:t>實例</a:t>
            </a:r>
            <a:r>
              <a:rPr lang="en-US" sz="4400" dirty="0" smtClean="0"/>
              <a:t>2]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000125"/>
            <a:ext cx="8143875" cy="317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在「選課資料表」中查詢那些學生「沒有缺考」的「學號、課號及成績」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                                《</a:t>
            </a:r>
            <a:r>
              <a:rPr kumimoji="0" lang="zh-TW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參見</a:t>
            </a:r>
            <a:r>
              <a:rPr kumimoji="0" lang="en-US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7-1.2 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》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查詢結果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00" y="1643063"/>
            <a:ext cx="270510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604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071563" y="1928813"/>
          <a:ext cx="4500562" cy="1874837"/>
        </p:xfrm>
        <a:graphic>
          <a:graphicData uri="http://schemas.openxmlformats.org/drawingml/2006/table">
            <a:tbl>
              <a:tblPr/>
              <a:tblGrid>
                <a:gridCol w="4500562"/>
              </a:tblGrid>
              <a:tr h="3658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5090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ch7_DB</a:t>
                      </a:r>
                      <a:endParaRPr kumimoji="0" lang="zh-TW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學號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課號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 </a:t>
                      </a:r>
                      <a:endParaRPr kumimoji="0" lang="en-US" altLang="zh-TW" sz="16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選課資料表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WHERE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en-US" sz="16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IS  NOT  </a:t>
                      </a:r>
                      <a:r>
                        <a:rPr kumimoji="0" lang="en-US" altLang="en-US" sz="1600" b="1" kern="12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NULL</a:t>
                      </a:r>
                      <a:endParaRPr kumimoji="0" lang="zh-TW" altLang="en-US" sz="1600" b="1" kern="12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5478" name="AutoShape 6"/>
          <p:cNvSpPr>
            <a:spLocks noChangeArrowheads="1"/>
          </p:cNvSpPr>
          <p:nvPr/>
        </p:nvSpPr>
        <p:spPr bwMode="auto">
          <a:xfrm>
            <a:off x="3643313" y="2857500"/>
            <a:ext cx="2574925" cy="342900"/>
          </a:xfrm>
          <a:prstGeom prst="wedgeRoundRectCallout">
            <a:avLst>
              <a:gd name="adj1" fmla="val -60352"/>
              <a:gd name="adj2" fmla="val 116296"/>
              <a:gd name="adj3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設定 </a:t>
            </a:r>
            <a:r>
              <a:rPr kumimoji="0" lang="en-US" altLang="zh-TW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IS NOT NULL</a:t>
            </a:r>
            <a:r>
              <a:rPr kumimoji="0" lang="zh-TW" altLang="en-US" sz="16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條件</a:t>
            </a:r>
          </a:p>
        </p:txBody>
      </p:sp>
      <p:pic>
        <p:nvPicPr>
          <p:cNvPr id="166926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38" y="4214813"/>
            <a:ext cx="2000250" cy="256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en-US" b="1" dirty="0" smtClean="0"/>
              <a:t>7-6  </a:t>
            </a:r>
            <a:r>
              <a:rPr lang="zh-TW" altLang="en-US" b="1" dirty="0" smtClean="0"/>
              <a:t>使用「模糊條件與範圍」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285875"/>
            <a:ext cx="814387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定義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   在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Where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條件式中除了可以設定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「比較運算子」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與</a:t>
            </a:r>
            <a:r>
              <a:rPr kumimoji="0" lang="zh-TW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「邏輯運算子」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之外，還可以設定「</a:t>
            </a:r>
            <a:r>
              <a:rPr kumimoji="0"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模糊或範圍條件」來查詢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。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例如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奇摩的搜尋網站，使用者只要輸入</a:t>
            </a:r>
            <a:r>
              <a:rPr kumimoji="0"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某些關鍵字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，就可以即時查詢出相關的資料。其常用的</a:t>
            </a:r>
            <a:r>
              <a:rPr kumimoji="0" lang="zh-TW" alt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模糊或範圍運算子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如表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6-7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所示：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43000" y="3786188"/>
          <a:ext cx="7429500" cy="1463676"/>
        </p:xfrm>
        <a:graphic>
          <a:graphicData uri="http://schemas.openxmlformats.org/drawingml/2006/table">
            <a:tbl>
              <a:tblPr/>
              <a:tblGrid>
                <a:gridCol w="2117604"/>
                <a:gridCol w="1609665"/>
                <a:gridCol w="3702231"/>
              </a:tblGrid>
              <a:tr h="36591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運算子</a:t>
                      </a: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功能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條件式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1.  Like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模糊相似條件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Where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系所 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LIKE '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資管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%'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2.  IN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集合條件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Where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課程代號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IN('C001','C002')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3.  Between……And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範圍條件</a:t>
                      </a: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Where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 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Between 60 And 80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en-US" b="1" dirty="0" smtClean="0"/>
              <a:t>7-6.1 Like</a:t>
            </a:r>
            <a:r>
              <a:rPr lang="zh-TW" altLang="en-US" b="1" dirty="0" smtClean="0"/>
              <a:t>模糊相似條件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285875"/>
            <a:ext cx="8143875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定義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LIKE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運算子利用萬用字元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(%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及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_ )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來比較相同的內容值。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(1)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萬用字元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(%)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百分比符號代表零個或一個以上的任意字元；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(2)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萬用字元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( _ )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底線符號代表單一個數的任意字元。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注意事項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Like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模糊相似條件的萬用字元之比較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285875" y="4143375"/>
          <a:ext cx="7286626" cy="2208214"/>
        </p:xfrm>
        <a:graphic>
          <a:graphicData uri="http://schemas.openxmlformats.org/drawingml/2006/table">
            <a:tbl>
              <a:tblPr/>
              <a:tblGrid>
                <a:gridCol w="1928796"/>
                <a:gridCol w="2688713"/>
                <a:gridCol w="2669117"/>
              </a:tblGrid>
              <a:tr h="36588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撰寫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語法環境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Access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 Server 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106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比對一個字元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「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?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「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_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62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比對多個字元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「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*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「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%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88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比對一個數字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「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#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「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#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88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包含指定範圍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zh-TW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[A-C]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代表包含</a:t>
                      </a:r>
                      <a:r>
                        <a:rPr kumimoji="0" lang="en-US" altLang="zh-TW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A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到</a:t>
                      </a:r>
                      <a:r>
                        <a:rPr kumimoji="0" lang="en-US" altLang="zh-TW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C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的任何單一字元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8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排除包含指定範圍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[^A-C]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代表排除</a:t>
                      </a:r>
                      <a:r>
                        <a:rPr kumimoji="0" lang="en-US" altLang="zh-TW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A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到</a:t>
                      </a:r>
                      <a:r>
                        <a:rPr kumimoji="0" lang="en-US" altLang="zh-TW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C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的任何單一字元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 smtClean="0"/>
              <a:t>【</a:t>
            </a:r>
            <a:r>
              <a:rPr lang="zh-TW" altLang="en-US" dirty="0" smtClean="0"/>
              <a:t>以</a:t>
            </a:r>
            <a:r>
              <a:rPr lang="en-US" b="1" dirty="0" smtClean="0"/>
              <a:t>SQL Server </a:t>
            </a:r>
            <a:r>
              <a:rPr lang="zh-TW" altLang="en-US" dirty="0" smtClean="0"/>
              <a:t>的環境為例</a:t>
            </a:r>
            <a:r>
              <a:rPr lang="en-US" altLang="zh-TW" dirty="0" smtClean="0"/>
              <a:t>】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08548" name="Text Box 4"/>
          <p:cNvSpPr txBox="1">
            <a:spLocks noChangeArrowheads="1"/>
          </p:cNvSpPr>
          <p:nvPr/>
        </p:nvSpPr>
        <p:spPr bwMode="auto">
          <a:xfrm>
            <a:off x="1285875" y="1071563"/>
            <a:ext cx="6858000" cy="464343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1.Select *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意義：「*」 代表在資料表中的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所有欄位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2. WHERE 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姓名 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Like '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李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%'	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意義：查詢姓名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開頭為 </a:t>
            </a:r>
            <a:r>
              <a:rPr kumimoji="0" lang="en-US" altLang="zh-TW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'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李</a:t>
            </a:r>
            <a:r>
              <a:rPr kumimoji="0" lang="en-US" altLang="zh-TW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'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的所有學生資料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3. WHERE 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姓名 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Like '%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李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'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意義：查詢姓名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結尾為 </a:t>
            </a:r>
            <a:r>
              <a:rPr kumimoji="0" lang="en-US" altLang="zh-TW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'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李</a:t>
            </a:r>
            <a:r>
              <a:rPr kumimoji="0" lang="en-US" altLang="zh-TW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' 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的所有學生資料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4. WHERE 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姓名 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Like ‘%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李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%'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意義：查詢姓名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含有為 </a:t>
            </a:r>
            <a:r>
              <a:rPr kumimoji="0" lang="en-US" altLang="zh-TW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'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李</a:t>
            </a:r>
            <a:r>
              <a:rPr kumimoji="0" lang="en-US" altLang="zh-TW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' 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的所有學生資料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5. WHERE 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姓名 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Like '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李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__'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意義：查詢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姓名中姓 </a:t>
            </a:r>
            <a:r>
              <a:rPr kumimoji="0" lang="en-US" altLang="zh-TW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'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李</a:t>
            </a:r>
            <a:r>
              <a:rPr kumimoji="0" lang="en-US" altLang="zh-TW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'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且</a:t>
            </a:r>
            <a:r>
              <a:rPr kumimoji="0" lang="en-US" altLang="zh-TW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3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個字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的學生資料</a:t>
            </a:r>
          </a:p>
          <a:p>
            <a:pPr eaLnBrk="1" hangingPunct="1">
              <a:defRPr/>
            </a:pPr>
            <a:endParaRPr lang="zh-TW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274638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en-US" altLang="zh-TW" b="1" dirty="0" smtClean="0"/>
              <a:t>【</a:t>
            </a:r>
            <a:r>
              <a:rPr lang="zh-TW" altLang="en-US" sz="4400" dirty="0" smtClean="0"/>
              <a:t>實例</a:t>
            </a:r>
            <a:r>
              <a:rPr lang="en-US" altLang="zh-TW" sz="4400" dirty="0" smtClean="0"/>
              <a:t>1】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285875"/>
            <a:ext cx="8143875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在「學生資料表」中查詢姓名開頭姓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”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李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”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的學生基本資料。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                      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《</a:t>
            </a:r>
            <a:r>
              <a:rPr kumimoji="0" lang="zh-TW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參見</a:t>
            </a:r>
            <a:r>
              <a:rPr kumimoji="0" lang="en-US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7-1.2 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》</a:t>
            </a: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查詢結果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43000" y="2286000"/>
          <a:ext cx="4929188" cy="1874838"/>
        </p:xfrm>
        <a:graphic>
          <a:graphicData uri="http://schemas.openxmlformats.org/drawingml/2006/table">
            <a:tbl>
              <a:tblPr/>
              <a:tblGrid>
                <a:gridCol w="4929188"/>
              </a:tblGrid>
              <a:tr h="3658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5090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ch7_DB</a:t>
                      </a:r>
                      <a:endParaRPr kumimoji="0" lang="zh-TW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*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學生資料表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WHERE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姓名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Like '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李</a:t>
                      </a:r>
                      <a:r>
                        <a:rPr kumimoji="0" lang="en-US" altLang="zh-TW" sz="1600" b="1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%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'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25" y="2143125"/>
            <a:ext cx="26955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8001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75117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38" y="4643438"/>
            <a:ext cx="263207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en-US" altLang="zh-TW" b="1" dirty="0" smtClean="0"/>
              <a:t>【</a:t>
            </a:r>
            <a:r>
              <a:rPr lang="zh-TW" altLang="en-US" sz="4400" dirty="0" smtClean="0"/>
              <a:t>實例</a:t>
            </a:r>
            <a:r>
              <a:rPr lang="en-US" altLang="zh-TW" sz="4400" dirty="0" smtClean="0"/>
              <a:t>2】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285875"/>
            <a:ext cx="8143875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在「學生資料表」中查詢姓名開頭姓「李」或「王」的學生基本資料。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                      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《</a:t>
            </a:r>
            <a:r>
              <a:rPr kumimoji="0" lang="zh-TW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參見</a:t>
            </a:r>
            <a:r>
              <a:rPr kumimoji="0" lang="en-US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7-1.2 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》</a:t>
            </a: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查詢結果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43000" y="2286000"/>
          <a:ext cx="4929188" cy="1874838"/>
        </p:xfrm>
        <a:graphic>
          <a:graphicData uri="http://schemas.openxmlformats.org/drawingml/2006/table">
            <a:tbl>
              <a:tblPr/>
              <a:tblGrid>
                <a:gridCol w="4929188"/>
              </a:tblGrid>
              <a:tr h="3658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5090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ch7_DB</a:t>
                      </a:r>
                      <a:endParaRPr kumimoji="0" lang="zh-TW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*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學生資料表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WHERE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姓名 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Like '[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李王</a:t>
                      </a:r>
                      <a:r>
                        <a:rPr kumimoji="0" lang="en-US" altLang="zh-TW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]</a:t>
                      </a:r>
                      <a:r>
                        <a:rPr kumimoji="0" lang="en-US" altLang="zh-TW" sz="1600" b="1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%</a:t>
                      </a:r>
                      <a:r>
                        <a:rPr kumimoji="0" lang="en-US" altLang="zh-TW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';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25" y="2143125"/>
            <a:ext cx="26955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8001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77165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4572000"/>
            <a:ext cx="2462213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en-US" altLang="zh-TW" b="1" dirty="0" smtClean="0"/>
              <a:t>【</a:t>
            </a:r>
            <a:r>
              <a:rPr lang="zh-TW" altLang="en-US" sz="4400" dirty="0" smtClean="0"/>
              <a:t>實例</a:t>
            </a:r>
            <a:r>
              <a:rPr lang="en-US" altLang="zh-TW" sz="4400" dirty="0" smtClean="0"/>
              <a:t>3】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785813" y="1285875"/>
            <a:ext cx="8358187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在「學生資料表」中查詢姓名開頭</a:t>
            </a:r>
            <a:r>
              <a:rPr kumimoji="0"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不是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姓「李」或「王」的學生基本資料。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                      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《</a:t>
            </a:r>
            <a:r>
              <a:rPr kumimoji="0" lang="zh-TW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參見</a:t>
            </a:r>
            <a:r>
              <a:rPr kumimoji="0" lang="en-US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7-1.2 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》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查詢結果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43000" y="2286000"/>
          <a:ext cx="4929188" cy="1874838"/>
        </p:xfrm>
        <a:graphic>
          <a:graphicData uri="http://schemas.openxmlformats.org/drawingml/2006/table">
            <a:tbl>
              <a:tblPr/>
              <a:tblGrid>
                <a:gridCol w="4929188"/>
              </a:tblGrid>
              <a:tr h="3658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5090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ch7_DB</a:t>
                      </a:r>
                      <a:endParaRPr kumimoji="0" lang="zh-TW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*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學生資料表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WHERE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姓名 </a:t>
                      </a:r>
                      <a:r>
                        <a:rPr kumimoji="0" lang="en-US" altLang="en-US" sz="1600" b="1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NOT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Like '[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李王</a:t>
                      </a:r>
                      <a:r>
                        <a:rPr kumimoji="0" lang="en-US" altLang="zh-TW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]</a:t>
                      </a:r>
                      <a:r>
                        <a:rPr kumimoji="0" lang="en-US" altLang="zh-TW" sz="1600" b="1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%</a:t>
                      </a:r>
                      <a:r>
                        <a:rPr kumimoji="0" lang="en-US" altLang="zh-TW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';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25" y="2143125"/>
            <a:ext cx="26955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800100" dist="508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79213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4643438"/>
            <a:ext cx="22733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857250"/>
          </a:xfrm>
        </p:spPr>
        <p:txBody>
          <a:bodyPr/>
          <a:lstStyle/>
          <a:p>
            <a:pPr>
              <a:defRPr/>
            </a:pPr>
            <a:r>
              <a:rPr lang="en-US" b="1" dirty="0" smtClean="0"/>
              <a:t>7-6.2  IN</a:t>
            </a:r>
            <a:r>
              <a:rPr lang="zh-TW" altLang="en-US" b="1" dirty="0" smtClean="0"/>
              <a:t>集合條件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857250"/>
            <a:ext cx="8143875" cy="517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定義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IN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為集合運算子，只要符合集合之其中一個元素，將會被選取。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使用時機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篩選的對象是兩個或兩個以上。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實例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1】</a:t>
            </a:r>
            <a:endParaRPr kumimoji="0" lang="en-US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在「選課資料表」中查詢學生任選一個「課程代號為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C004 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或 課程代號為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C005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」的學生的「學號、課號及成績」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】                            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《</a:t>
            </a:r>
            <a:r>
              <a:rPr kumimoji="0" lang="zh-TW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參見</a:t>
            </a:r>
            <a:r>
              <a:rPr kumimoji="0" lang="en-US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7-1.2 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》</a:t>
            </a:r>
            <a:endParaRPr kumimoji="0" lang="en-US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查詢結果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25" y="3000375"/>
            <a:ext cx="270510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604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214438" y="3643313"/>
          <a:ext cx="4595812" cy="1616075"/>
        </p:xfrm>
        <a:graphic>
          <a:graphicData uri="http://schemas.openxmlformats.org/drawingml/2006/table">
            <a:tbl>
              <a:tblPr/>
              <a:tblGrid>
                <a:gridCol w="4595812"/>
              </a:tblGrid>
              <a:tr h="3659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 </a:t>
                      </a:r>
                    </a:p>
                  </a:txBody>
                  <a:tcPr marL="68585" marR="6858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250171"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ch7_DB</a:t>
                      </a:r>
                      <a:r>
                        <a:rPr lang="zh-TW" altLang="en-US" sz="1600" dirty="0" smtClean="0"/>
                        <a:t> </a:t>
                      </a:r>
                      <a:endParaRPr lang="en-US" altLang="zh-TW" sz="1600" dirty="0" smtClean="0"/>
                    </a:p>
                    <a:p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學號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課號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選課資料表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WHERE </a:t>
                      </a:r>
                      <a:r>
                        <a:rPr kumimoji="0" lang="zh-TW" altLang="en-US" sz="1600" b="1" kern="12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課號</a:t>
                      </a:r>
                      <a:r>
                        <a:rPr kumimoji="0" lang="en-US" altLang="en-US" sz="1600" b="1" kern="12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In ('C004','C005')</a:t>
                      </a:r>
                      <a:endParaRPr kumimoji="0" lang="zh-TW" altLang="en-US" sz="1600" b="1" kern="12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5" marR="6858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1261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43188" y="5349875"/>
            <a:ext cx="1500187" cy="150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857250"/>
          </a:xfrm>
        </p:spPr>
        <p:txBody>
          <a:bodyPr/>
          <a:lstStyle/>
          <a:p>
            <a:pPr>
              <a:defRPr/>
            </a:pPr>
            <a:r>
              <a:rPr lang="en-US" b="1" dirty="0" smtClean="0"/>
              <a:t>7-6.2  IN</a:t>
            </a:r>
            <a:r>
              <a:rPr lang="zh-TW" altLang="en-US" b="1" dirty="0" smtClean="0"/>
              <a:t>集合條件</a:t>
            </a:r>
            <a:r>
              <a:rPr lang="en-US" altLang="zh-TW" b="1" dirty="0" smtClean="0"/>
              <a:t>&lt;</a:t>
            </a:r>
            <a:r>
              <a:rPr lang="zh-TW" altLang="en-US" b="1" dirty="0" smtClean="0"/>
              <a:t>續</a:t>
            </a:r>
            <a:r>
              <a:rPr lang="en-US" altLang="zh-TW" b="1" dirty="0" smtClean="0"/>
              <a:t>&gt;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857250"/>
            <a:ext cx="8143875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071563" y="1428750"/>
          <a:ext cx="4595812" cy="1463675"/>
        </p:xfrm>
        <a:graphic>
          <a:graphicData uri="http://schemas.openxmlformats.org/drawingml/2006/table">
            <a:tbl>
              <a:tblPr/>
              <a:tblGrid>
                <a:gridCol w="4595812"/>
              </a:tblGrid>
              <a:tr h="36591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 </a:t>
                      </a:r>
                    </a:p>
                  </a:txBody>
                  <a:tcPr marL="68585" marR="6858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0977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學號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課號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選課資料表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WHERE </a:t>
                      </a:r>
                      <a:r>
                        <a:rPr kumimoji="0" lang="zh-TW" altLang="en-US" sz="1600" b="1" kern="12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課號</a:t>
                      </a:r>
                      <a:r>
                        <a:rPr kumimoji="0" lang="en-US" altLang="en-US" sz="1600" b="1" kern="12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In ('C004','C005')</a:t>
                      </a:r>
                      <a:endParaRPr kumimoji="0" lang="zh-TW" altLang="en-US" sz="1600" b="1" kern="12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5" marR="6858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1143000" y="3000375"/>
            <a:ext cx="6429375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註：以上的</a:t>
            </a:r>
            <a:r>
              <a:rPr kumimoji="0" lang="en-US" altLang="zh-TW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WHERE </a:t>
            </a:r>
            <a:r>
              <a:rPr kumimoji="0" lang="zh-TW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課號 </a:t>
            </a:r>
            <a:r>
              <a:rPr kumimoji="0" lang="en-US" altLang="zh-TW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In ('C004','C005')</a:t>
            </a:r>
          </a:p>
          <a:p>
            <a:pPr>
              <a:defRPr/>
            </a:pP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  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亦可寫成如下：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1143000" y="3714750"/>
          <a:ext cx="3857625" cy="928688"/>
        </p:xfrm>
        <a:graphic>
          <a:graphicData uri="http://schemas.openxmlformats.org/drawingml/2006/table">
            <a:tbl>
              <a:tblPr/>
              <a:tblGrid>
                <a:gridCol w="3857625"/>
              </a:tblGrid>
              <a:tr h="92868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zh-TW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WHERE </a:t>
                      </a:r>
                      <a:r>
                        <a:rPr kumimoji="0" lang="zh-TW" altLang="zh-TW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課程代號</a:t>
                      </a:r>
                      <a:r>
                        <a:rPr kumimoji="0" lang="en-US" altLang="zh-TW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='C004'</a:t>
                      </a:r>
                      <a:endParaRPr kumimoji="0" lang="zh-TW" altLang="zh-TW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zh-TW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  </a:t>
                      </a:r>
                      <a:r>
                        <a:rPr kumimoji="0" lang="en-US" altLang="zh-TW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    </a:t>
                      </a:r>
                      <a:r>
                        <a:rPr kumimoji="0" lang="en-US" altLang="zh-TW" sz="16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OR</a:t>
                      </a:r>
                      <a:r>
                        <a:rPr kumimoji="0" lang="en-US" altLang="zh-TW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 </a:t>
                      </a:r>
                      <a:r>
                        <a:rPr kumimoji="0" lang="zh-TW" altLang="zh-TW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課程代號</a:t>
                      </a:r>
                      <a:r>
                        <a:rPr kumimoji="0" lang="en-US" altLang="zh-TW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='C005'</a:t>
                      </a:r>
                      <a:endParaRPr kumimoji="0" lang="zh-TW" altLang="zh-TW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各種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Database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099" name="Picture 3" descr="C:\Users\alex\Desktop\northwind\all-databas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792" y="1071546"/>
            <a:ext cx="9077240" cy="48577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857250"/>
            <a:ext cx="8143875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143000" y="1928813"/>
          <a:ext cx="4595813" cy="2240280"/>
        </p:xfrm>
        <a:graphic>
          <a:graphicData uri="http://schemas.openxmlformats.org/drawingml/2006/table">
            <a:tbl>
              <a:tblPr/>
              <a:tblGrid>
                <a:gridCol w="4595813"/>
              </a:tblGrid>
              <a:tr h="365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 </a:t>
                      </a:r>
                    </a:p>
                  </a:txBody>
                  <a:tcPr marL="68585" marR="6858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8742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ch7_DB</a:t>
                      </a:r>
                      <a:endParaRPr kumimoji="0" lang="zh-TW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</a:t>
                      </a:r>
                      <a:r>
                        <a:rPr kumimoji="0" lang="zh-TW" altLang="en-US" sz="1600" b="1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學號</a:t>
                      </a:r>
                      <a:r>
                        <a:rPr kumimoji="0" lang="en-US" altLang="zh-TW" sz="1600" b="1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</a:t>
                      </a:r>
                      <a:r>
                        <a:rPr kumimoji="0" lang="zh-TW" altLang="en-US" sz="1600" b="1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姓名</a:t>
                      </a:r>
                      <a:r>
                        <a:rPr kumimoji="0" lang="en-US" altLang="zh-TW" sz="1600" b="1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</a:t>
                      </a:r>
                      <a:r>
                        <a:rPr kumimoji="0" lang="zh-TW" altLang="en-US" sz="1600" b="1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系碼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學生資料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表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6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WHERE</a:t>
                      </a:r>
                      <a:r>
                        <a:rPr kumimoji="0" lang="zh-TW" altLang="en-US" sz="1600" b="1" kern="1200" baseline="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學</a:t>
                      </a:r>
                      <a:r>
                        <a:rPr kumimoji="0" lang="zh-TW" altLang="en-US" sz="16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號</a:t>
                      </a:r>
                      <a:r>
                        <a:rPr kumimoji="0" lang="en-US" altLang="en-US" sz="16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In ('S0001', 'S0002', 'S0003')</a:t>
                      </a:r>
                      <a:endParaRPr kumimoji="0" lang="zh-TW" altLang="en-US" sz="1600" b="1" kern="1200" dirty="0" smtClean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kumimoji="0" lang="zh-TW" altLang="en-US" sz="1600" b="1" kern="12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5" marR="6858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1000125" y="0"/>
            <a:ext cx="8143875" cy="49863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實例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2】</a:t>
            </a:r>
          </a:p>
          <a:p>
            <a:pPr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請在「學生資料表」中，列出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學號為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S0001~S0003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的同學之「學號，姓名及系碼」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】</a:t>
            </a:r>
          </a:p>
          <a:p>
            <a:pPr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>
              <a:defRPr/>
            </a:pPr>
            <a:endParaRPr kumimoji="0" lang="en-US" altLang="zh-TW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>
              <a:defRPr/>
            </a:pP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查詢結果</a:t>
            </a: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endParaRPr kumimoji="0" lang="zh-TW" altLang="en-US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>
              <a:defRPr/>
            </a:pPr>
            <a:endParaRPr kumimoji="0" lang="zh-TW" altLang="en-US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pic>
        <p:nvPicPr>
          <p:cNvPr id="18535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72188" y="1500188"/>
            <a:ext cx="26955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5357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75" y="4714875"/>
            <a:ext cx="25844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857250"/>
            <a:ext cx="8143875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143000" y="1928813"/>
          <a:ext cx="4595813" cy="2071687"/>
        </p:xfrm>
        <a:graphic>
          <a:graphicData uri="http://schemas.openxmlformats.org/drawingml/2006/table">
            <a:tbl>
              <a:tblPr/>
              <a:tblGrid>
                <a:gridCol w="4595813"/>
              </a:tblGrid>
              <a:tr h="41413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 </a:t>
                      </a:r>
                    </a:p>
                  </a:txBody>
                  <a:tcPr marL="68585" marR="6858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6575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ch7_DB</a:t>
                      </a:r>
                      <a:endParaRPr kumimoji="0" lang="zh-TW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</a:t>
                      </a:r>
                      <a:r>
                        <a:rPr kumimoji="0" lang="zh-TW" altLang="en-US" sz="1600" b="1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學號</a:t>
                      </a:r>
                      <a:r>
                        <a:rPr kumimoji="0" lang="en-US" altLang="zh-TW" sz="1600" b="1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</a:t>
                      </a:r>
                      <a:r>
                        <a:rPr kumimoji="0" lang="zh-TW" altLang="en-US" sz="1600" b="1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姓名</a:t>
                      </a:r>
                      <a:r>
                        <a:rPr kumimoji="0" lang="en-US" altLang="zh-TW" sz="1600" b="1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</a:t>
                      </a:r>
                      <a:r>
                        <a:rPr kumimoji="0" lang="zh-TW" altLang="en-US" sz="1600" b="1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系碼</a:t>
                      </a:r>
                      <a:endParaRPr kumimoji="0" lang="zh-TW" altLang="en-US" sz="16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學生資料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表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WHERE</a:t>
                      </a:r>
                      <a:r>
                        <a:rPr kumimoji="0" lang="zh-TW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zh-TW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NOT </a:t>
                      </a:r>
                      <a:r>
                        <a:rPr kumimoji="0" lang="zh-TW" altLang="en-US" sz="1600" b="1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系碼</a:t>
                      </a:r>
                      <a:r>
                        <a:rPr kumimoji="0" lang="en-US" altLang="en-US" sz="1600" b="1" kern="12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In ('D001', 'D002‘)</a:t>
                      </a:r>
                      <a:endParaRPr kumimoji="0" lang="zh-TW" altLang="en-US" sz="1600" b="1" kern="12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5" marR="6858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1000125" y="0"/>
            <a:ext cx="8143875" cy="19383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實例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3】</a:t>
            </a:r>
          </a:p>
          <a:p>
            <a:pPr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請在「學生資料表」中，列出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系碼</a:t>
            </a:r>
            <a:r>
              <a:rPr kumimoji="0"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不是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「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D001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」及「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D002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」的同學之「學號，姓名及系碼」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】</a:t>
            </a:r>
          </a:p>
        </p:txBody>
      </p:sp>
      <p:pic>
        <p:nvPicPr>
          <p:cNvPr id="18740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72188" y="1500188"/>
            <a:ext cx="26955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143000" y="4143375"/>
            <a:ext cx="1570038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查詢結果</a:t>
            </a:r>
            <a:r>
              <a:rPr kumimoji="0" lang="en-US" altLang="zh-TW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endParaRPr kumimoji="0" lang="zh-TW" altLang="en-US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pic>
        <p:nvPicPr>
          <p:cNvPr id="187406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4643438"/>
            <a:ext cx="2762250" cy="135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-32" y="142852"/>
            <a:ext cx="6858022" cy="78583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zh-TW" altLang="zh-TW" sz="3600" b="1" dirty="0" smtClean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cs typeface="Times New Roman" pitchFamily="18" charset="0"/>
              </a:rPr>
              <a:t>【隨堂練習</a:t>
            </a:r>
            <a:r>
              <a:rPr lang="zh-TW" altLang="en-US" sz="3600" b="1" dirty="0" smtClean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cs typeface="Times New Roman" pitchFamily="18" charset="0"/>
              </a:rPr>
              <a:t> </a:t>
            </a:r>
            <a:r>
              <a:rPr lang="en-US" altLang="zh-TW" sz="3600" b="1" dirty="0" smtClean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cs typeface="Times New Roman" pitchFamily="18" charset="0"/>
              </a:rPr>
              <a:t>#2</a:t>
            </a:r>
            <a:r>
              <a:rPr lang="zh-TW" altLang="zh-TW" sz="3600" b="1" dirty="0" smtClean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cs typeface="Times New Roman" pitchFamily="18" charset="0"/>
              </a:rPr>
              <a:t>】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42844" y="1214422"/>
            <a:ext cx="878687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 startAt="10"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從客戶表取出城市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不重覆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marL="514350" indent="-514350">
              <a:buAutoNum type="arabicPeriod" startAt="10"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找出訂單編號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33,43,55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的紀錄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 marL="514350" indent="-514350">
              <a:buAutoNum type="arabicPeriod" startAt="10"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找出編號不是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33,43,55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的訂單紀錄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 marL="514350" indent="-514350">
              <a:buAutoNum type="arabicPeriod" startAt="10"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找出還沒付款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(payment_type)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的訂單紀錄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 marL="514350" indent="-514350">
              <a:buAutoNum type="arabicPeriod" startAt="10"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依運費高至低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,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顯現有運費的訂單紀錄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 marL="514350" indent="-514350">
              <a:buAutoNum type="arabicPeriod" startAt="10"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算出有運費的訂單總筆數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 marL="514350" indent="-514350">
              <a:buAutoNum type="arabicPeriod" startAt="10"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用 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group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統計每個寄送城市的訂單數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 marL="514350" indent="-514350">
              <a:buAutoNum type="arabicPeriod" startAt="10"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算出每個城市的運費總金額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 marL="514350" indent="-514350">
              <a:buAutoNum type="arabicPeriod" startAt="10"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列出運費的最大值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最小值及平均值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 marL="514350" indent="-514350">
              <a:buAutoNum type="arabicPeriod" startAt="10"/>
            </a:pP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用子查詢找出運費最貴的城市和付款方式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 marL="514350" indent="-514350">
              <a:buAutoNum type="arabicPeriod" startAt="10"/>
            </a:pP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857250"/>
          </a:xfrm>
        </p:spPr>
        <p:txBody>
          <a:bodyPr/>
          <a:lstStyle/>
          <a:p>
            <a:pPr>
              <a:defRPr/>
            </a:pPr>
            <a:r>
              <a:rPr lang="en-US" b="1" dirty="0" smtClean="0"/>
              <a:t>7-6.3  Between</a:t>
            </a:r>
            <a:r>
              <a:rPr lang="zh-TW" altLang="en-US" b="1" dirty="0" smtClean="0"/>
              <a:t>／</a:t>
            </a:r>
            <a:r>
              <a:rPr lang="en-US" b="1" dirty="0" smtClean="0"/>
              <a:t>And</a:t>
            </a:r>
            <a:r>
              <a:rPr lang="zh-TW" altLang="en-US" b="1" dirty="0" smtClean="0"/>
              <a:t>範圍條件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857250"/>
            <a:ext cx="8143875" cy="547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定義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Between/And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是用來指定一個範圍，表示資料值必須在最小值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(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含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)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與最大值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(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含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)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之間的範圍資料。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註：等同於「最小值≧</a:t>
            </a:r>
            <a:r>
              <a:rPr kumimoji="0" lang="en-US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And 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≦最大值」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實例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在「選課資料表」中查詢成績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60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到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90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之間的學生的「學號、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          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課號及成績」</a:t>
            </a:r>
          </a:p>
          <a:p>
            <a:pPr eaLnBrk="1" hangingPunct="1"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】                            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《</a:t>
            </a:r>
            <a:r>
              <a:rPr kumimoji="0" lang="zh-TW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參見</a:t>
            </a:r>
            <a:r>
              <a:rPr kumimoji="0" lang="en-US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7-1.2 </a:t>
            </a:r>
            <a:r>
              <a:rPr kumimoji="0" lang="en-US" altLang="zh-TW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》</a:t>
            </a:r>
            <a:endParaRPr kumimoji="0" lang="en-US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查詢結果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endParaRPr kumimoji="0" lang="zh-TW" altLang="en-US" sz="1600" b="1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zh-TW" altLang="en-US" sz="16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38900" y="2714625"/>
            <a:ext cx="270510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60400" dist="50800" dir="5400000" algn="ctr" rotWithShape="0">
              <a:srgbClr val="000000">
                <a:alpha val="43137"/>
              </a:srgbClr>
            </a:outerShdw>
          </a:effectLst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143000" y="3500438"/>
          <a:ext cx="5214938" cy="1616075"/>
        </p:xfrm>
        <a:graphic>
          <a:graphicData uri="http://schemas.openxmlformats.org/drawingml/2006/table">
            <a:tbl>
              <a:tblPr/>
              <a:tblGrid>
                <a:gridCol w="5214938"/>
              </a:tblGrid>
              <a:tr h="3659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250171"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ch7_DB</a:t>
                      </a:r>
                      <a:r>
                        <a:rPr lang="zh-TW" altLang="en-US" sz="1600" dirty="0" smtClean="0"/>
                        <a:t> </a:t>
                      </a:r>
                      <a:endParaRPr lang="en-US" altLang="zh-TW" sz="1600" dirty="0" smtClean="0"/>
                    </a:p>
                    <a:p>
                      <a:r>
                        <a:rPr kumimoji="0" lang="en-US" altLang="en-US" sz="16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學號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課號</a:t>
                      </a: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選課資料表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WHERE </a:t>
                      </a:r>
                      <a:r>
                        <a:rPr kumimoji="0" lang="zh-TW" altLang="en-US" sz="14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</a:t>
                      </a:r>
                      <a:r>
                        <a:rPr kumimoji="0" lang="en-US" altLang="en-US" sz="14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en-US" sz="1400" b="1" kern="12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Between 60 And 90</a:t>
                      </a:r>
                      <a:endParaRPr kumimoji="0" lang="zh-TW" altLang="en-US" sz="1600" b="1" kern="12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429125" y="5715000"/>
          <a:ext cx="2857500" cy="571500"/>
        </p:xfrm>
        <a:graphic>
          <a:graphicData uri="http://schemas.openxmlformats.org/drawingml/2006/table">
            <a:tbl>
              <a:tblPr/>
              <a:tblGrid>
                <a:gridCol w="2857500"/>
              </a:tblGrid>
              <a:tr h="5715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altLang="en-US" sz="16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</a:t>
                      </a:r>
                      <a:r>
                        <a:rPr kumimoji="0" lang="en-US" altLang="zh-TW" sz="16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&gt;=60</a:t>
                      </a:r>
                      <a:r>
                        <a:rPr kumimoji="0" lang="en-US" altLang="zh-TW" sz="1600" b="1" kern="1200" baseline="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And</a:t>
                      </a:r>
                      <a:r>
                        <a:rPr kumimoji="0" lang="zh-TW" altLang="en-US" sz="16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</a:t>
                      </a:r>
                      <a:r>
                        <a:rPr kumimoji="0" lang="en-US" altLang="zh-TW" sz="1600" b="1" kern="120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&lt;=90</a:t>
                      </a:r>
                      <a:r>
                        <a:rPr kumimoji="0" lang="en-US" altLang="zh-TW" sz="1600" b="1" kern="1200" baseline="0" dirty="0" smtClean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</a:t>
                      </a:r>
                      <a:endParaRPr kumimoji="0" lang="zh-TW" altLang="zh-TW" sz="1600" b="1" kern="12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0" name="直線單箭頭接點 9"/>
          <p:cNvCxnSpPr/>
          <p:nvPr/>
        </p:nvCxnSpPr>
        <p:spPr>
          <a:xfrm>
            <a:off x="4071938" y="5000625"/>
            <a:ext cx="714375" cy="6429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286250" y="4929188"/>
            <a:ext cx="877888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TW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等同於</a:t>
            </a:r>
            <a:endParaRPr lang="zh-TW" altLang="en-US" dirty="0">
              <a:solidFill>
                <a:srgbClr val="0070C0"/>
              </a:solidFill>
            </a:endParaRPr>
          </a:p>
        </p:txBody>
      </p:sp>
      <p:pic>
        <p:nvPicPr>
          <p:cNvPr id="189461" name="Picture 2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1750" y="5324475"/>
            <a:ext cx="1619250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DISTINCT</a:t>
            </a:r>
            <a:r>
              <a:rPr lang="zh-TW" altLang="en-US" sz="24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：</a:t>
            </a:r>
            <a:r>
              <a:rPr lang="zh-TW" altLang="en-US" sz="24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重複的只保留一筆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b="1"/>
              <a:t>SELECT</a:t>
            </a:r>
            <a:r>
              <a:rPr lang="en-US" altLang="zh-TW" b="1">
                <a:solidFill>
                  <a:srgbClr val="FF3300"/>
                </a:solidFill>
              </a:rPr>
              <a:t> DISTINCT</a:t>
            </a:r>
            <a:r>
              <a:rPr lang="en-US" altLang="zh-TW">
                <a:solidFill>
                  <a:srgbClr val="FF3300"/>
                </a:solidFill>
              </a:rPr>
              <a:t> </a:t>
            </a:r>
            <a:r>
              <a:rPr lang="en-US" altLang="zh-TW"/>
              <a:t>name</a:t>
            </a:r>
            <a:endParaRPr lang="en-US" altLang="zh-TW" b="1"/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b="1"/>
              <a:t>FROM </a:t>
            </a:r>
            <a:r>
              <a:rPr lang="en-US" altLang="zh-TW"/>
              <a:t>Member; 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kumimoji="0" lang="en-US" altLang="zh-TW" sz="24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PS.</a:t>
            </a:r>
            <a:r>
              <a:rPr kumimoji="0" lang="zh-TW" altLang="en-US" sz="24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重複的姓名只列出一個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LIKE</a:t>
            </a:r>
            <a:r>
              <a:rPr lang="zh-TW" altLang="en-US" sz="24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：比較欄位裡的值</a:t>
            </a:r>
          </a:p>
          <a:p>
            <a:pPr lvl="1"/>
            <a:r>
              <a:rPr lang="en-US" altLang="zh-TW" sz="24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%</a:t>
            </a:r>
            <a:r>
              <a:rPr lang="zh-TW" altLang="en-US" sz="24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表示任意字串</a:t>
            </a:r>
          </a:p>
          <a:p>
            <a:pPr lvl="1"/>
            <a:r>
              <a:rPr lang="en-US" altLang="zh-TW" sz="24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_</a:t>
            </a:r>
            <a:r>
              <a:rPr lang="zh-TW" altLang="en-US" sz="24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代表任意字元</a:t>
            </a:r>
          </a:p>
          <a:p>
            <a:pPr lvl="2">
              <a:buFont typeface="Wingdings" pitchFamily="2" charset="2"/>
              <a:buNone/>
            </a:pPr>
            <a:endParaRPr lang="zh-TW" altLang="en-US" sz="2800" b="1">
              <a:solidFill>
                <a:srgbClr val="FF3300"/>
              </a:solidFill>
              <a:latin typeface="標楷體" pitchFamily="65" charset="-120"/>
              <a:ea typeface="標楷體" pitchFamily="65" charset="-120"/>
            </a:endParaRPr>
          </a:p>
          <a:p>
            <a:pPr lvl="2">
              <a:buFont typeface="Wingdings" pitchFamily="2" charset="2"/>
              <a:buNone/>
            </a:pPr>
            <a:r>
              <a:rPr lang="en-US" altLang="zh-TW" b="1">
                <a:latin typeface="標楷體" pitchFamily="65" charset="-120"/>
                <a:ea typeface="標楷體" pitchFamily="65" charset="-120"/>
              </a:rPr>
              <a:t>SELECT</a:t>
            </a:r>
            <a:r>
              <a:rPr lang="en-US" altLang="zh-TW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>
                <a:solidFill>
                  <a:srgbClr val="FF3300"/>
                </a:solidFill>
                <a:latin typeface="標楷體" pitchFamily="65" charset="-120"/>
                <a:ea typeface="標楷體" pitchFamily="65" charset="-120"/>
              </a:rPr>
              <a:t>*</a:t>
            </a:r>
            <a:endParaRPr lang="en-US" altLang="zh-TW" b="1">
              <a:solidFill>
                <a:srgbClr val="FF3300"/>
              </a:solidFill>
              <a:latin typeface="標楷體" pitchFamily="65" charset="-120"/>
              <a:ea typeface="標楷體" pitchFamily="65" charset="-120"/>
            </a:endParaRPr>
          </a:p>
          <a:p>
            <a:pPr lvl="2">
              <a:buFont typeface="Wingdings" pitchFamily="2" charset="2"/>
              <a:buNone/>
            </a:pPr>
            <a:r>
              <a:rPr lang="en-US" altLang="zh-TW" b="1">
                <a:latin typeface="標楷體" pitchFamily="65" charset="-120"/>
                <a:ea typeface="標楷體" pitchFamily="65" charset="-120"/>
              </a:rPr>
              <a:t>FROM</a:t>
            </a:r>
            <a:r>
              <a:rPr lang="en-US" altLang="zh-TW">
                <a:latin typeface="標楷體" pitchFamily="65" charset="-120"/>
                <a:ea typeface="標楷體" pitchFamily="65" charset="-120"/>
              </a:rPr>
              <a:t> Member</a:t>
            </a:r>
            <a:endParaRPr lang="en-US" altLang="zh-TW" b="1">
              <a:latin typeface="標楷體" pitchFamily="65" charset="-120"/>
              <a:ea typeface="標楷體" pitchFamily="65" charset="-120"/>
            </a:endParaRPr>
          </a:p>
          <a:p>
            <a:pPr lvl="2">
              <a:buFont typeface="Wingdings" pitchFamily="2" charset="2"/>
              <a:buNone/>
            </a:pPr>
            <a:r>
              <a:rPr lang="en-US" altLang="zh-TW" b="1">
                <a:latin typeface="標楷體" pitchFamily="65" charset="-120"/>
                <a:ea typeface="標楷體" pitchFamily="65" charset="-120"/>
              </a:rPr>
              <a:t>WHERE</a:t>
            </a:r>
            <a:r>
              <a:rPr lang="en-US" altLang="zh-TW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>
                <a:solidFill>
                  <a:srgbClr val="FF3300"/>
                </a:solidFill>
                <a:latin typeface="標楷體" pitchFamily="65" charset="-120"/>
                <a:ea typeface="標楷體" pitchFamily="65" charset="-120"/>
              </a:rPr>
              <a:t>address</a:t>
            </a:r>
            <a:r>
              <a:rPr lang="en-US" altLang="zh-TW" b="1">
                <a:solidFill>
                  <a:srgbClr val="FF3300"/>
                </a:solidFill>
                <a:latin typeface="標楷體" pitchFamily="65" charset="-120"/>
                <a:ea typeface="標楷體" pitchFamily="65" charset="-120"/>
              </a:rPr>
              <a:t> LIKE</a:t>
            </a:r>
            <a:r>
              <a:rPr lang="en-US" altLang="zh-TW">
                <a:solidFill>
                  <a:srgbClr val="FF3300"/>
                </a:solidFill>
                <a:latin typeface="標楷體" pitchFamily="65" charset="-120"/>
                <a:ea typeface="標楷體" pitchFamily="65" charset="-120"/>
              </a:rPr>
              <a:t> '%</a:t>
            </a:r>
            <a:r>
              <a:rPr lang="zh-TW" altLang="en-US">
                <a:solidFill>
                  <a:srgbClr val="FF3300"/>
                </a:solidFill>
                <a:latin typeface="標楷體" pitchFamily="65" charset="-120"/>
                <a:ea typeface="標楷體" pitchFamily="65" charset="-120"/>
              </a:rPr>
              <a:t>高雄市</a:t>
            </a:r>
            <a:r>
              <a:rPr lang="en-US" altLang="zh-TW">
                <a:solidFill>
                  <a:srgbClr val="FF3300"/>
                </a:solidFill>
                <a:latin typeface="標楷體" pitchFamily="65" charset="-120"/>
                <a:ea typeface="標楷體" pitchFamily="65" charset="-120"/>
              </a:rPr>
              <a:t>%';</a:t>
            </a:r>
          </a:p>
          <a:p>
            <a:pPr lvl="2">
              <a:buFont typeface="Wingdings" pitchFamily="2" charset="2"/>
              <a:buNone/>
            </a:pPr>
            <a:r>
              <a:rPr lang="en-US" altLang="zh-TW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PS.</a:t>
            </a:r>
            <a:r>
              <a:rPr lang="zh-TW" altLang="en-US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列出</a:t>
            </a:r>
            <a:r>
              <a:rPr lang="en-US" altLang="zh-TW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Member</a:t>
            </a:r>
            <a:r>
              <a:rPr lang="zh-TW" altLang="en-US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資料表中，</a:t>
            </a:r>
            <a:r>
              <a:rPr lang="en-US" altLang="zh-TW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address</a:t>
            </a:r>
            <a:r>
              <a:rPr lang="zh-TW" altLang="en-US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欄位裡有高雄市的全部資料</a:t>
            </a:r>
          </a:p>
          <a:p>
            <a:endParaRPr lang="en-US" altLang="zh-TW">
              <a:solidFill>
                <a:schemeClr val="accent2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ORDER BY</a:t>
            </a:r>
            <a:r>
              <a:rPr lang="en-US" altLang="zh-TW" sz="24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24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：設定查詢結果資料表裡記錄的排列次序</a:t>
            </a:r>
          </a:p>
          <a:p>
            <a:pPr lvl="1"/>
            <a:r>
              <a:rPr lang="en-US" altLang="zh-TW" sz="24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DESC</a:t>
            </a:r>
            <a:r>
              <a:rPr lang="zh-TW" altLang="en-US" sz="24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代表由大到小</a:t>
            </a:r>
          </a:p>
          <a:p>
            <a:pPr lvl="1"/>
            <a:r>
              <a:rPr lang="en-US" altLang="zh-TW" sz="24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ASC</a:t>
            </a:r>
            <a:r>
              <a:rPr lang="zh-TW" altLang="en-US" sz="24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代表由小到大（預設）</a:t>
            </a:r>
            <a:endParaRPr lang="zh-TW" altLang="en-US" b="1">
              <a:solidFill>
                <a:srgbClr val="FF3300"/>
              </a:solidFill>
              <a:latin typeface="標楷體" pitchFamily="65" charset="-120"/>
              <a:ea typeface="標楷體" pitchFamily="65" charset="-120"/>
            </a:endParaRPr>
          </a:p>
          <a:p>
            <a:pPr lvl="2">
              <a:buFont typeface="Wingdings" pitchFamily="2" charset="2"/>
              <a:buNone/>
            </a:pPr>
            <a:endParaRPr lang="zh-TW" altLang="en-US" b="1">
              <a:latin typeface="標楷體" pitchFamily="65" charset="-120"/>
              <a:ea typeface="標楷體" pitchFamily="65" charset="-120"/>
            </a:endParaRPr>
          </a:p>
          <a:p>
            <a:pPr lvl="2">
              <a:buFont typeface="Wingdings" pitchFamily="2" charset="2"/>
              <a:buNone/>
            </a:pPr>
            <a:r>
              <a:rPr lang="en-US" altLang="zh-TW" b="1">
                <a:latin typeface="標楷體" pitchFamily="65" charset="-120"/>
                <a:ea typeface="標楷體" pitchFamily="65" charset="-120"/>
              </a:rPr>
              <a:t>SELECT</a:t>
            </a:r>
            <a:r>
              <a:rPr lang="en-US" altLang="zh-TW">
                <a:latin typeface="標楷體" pitchFamily="65" charset="-120"/>
                <a:ea typeface="標楷體" pitchFamily="65" charset="-120"/>
              </a:rPr>
              <a:t> mId, pId, name</a:t>
            </a:r>
            <a:endParaRPr lang="en-US" altLang="zh-TW" b="1">
              <a:latin typeface="標楷體" pitchFamily="65" charset="-120"/>
              <a:ea typeface="標楷體" pitchFamily="65" charset="-120"/>
            </a:endParaRPr>
          </a:p>
          <a:p>
            <a:pPr lvl="2">
              <a:buFont typeface="Wingdings" pitchFamily="2" charset="2"/>
              <a:buNone/>
            </a:pPr>
            <a:r>
              <a:rPr lang="en-US" altLang="zh-TW" b="1">
                <a:latin typeface="標楷體" pitchFamily="65" charset="-120"/>
                <a:ea typeface="標楷體" pitchFamily="65" charset="-120"/>
              </a:rPr>
              <a:t>FROM</a:t>
            </a:r>
            <a:r>
              <a:rPr lang="en-US" altLang="zh-TW">
                <a:latin typeface="標楷體" pitchFamily="65" charset="-120"/>
                <a:ea typeface="標楷體" pitchFamily="65" charset="-120"/>
              </a:rPr>
              <a:t> Member</a:t>
            </a:r>
            <a:endParaRPr lang="en-US" altLang="zh-TW" b="1">
              <a:latin typeface="標楷體" pitchFamily="65" charset="-120"/>
              <a:ea typeface="標楷體" pitchFamily="65" charset="-120"/>
            </a:endParaRPr>
          </a:p>
          <a:p>
            <a:pPr lvl="2">
              <a:buFont typeface="Wingdings" pitchFamily="2" charset="2"/>
              <a:buNone/>
            </a:pPr>
            <a:r>
              <a:rPr lang="en-US" altLang="zh-TW" b="1">
                <a:latin typeface="標楷體" pitchFamily="65" charset="-120"/>
                <a:ea typeface="標楷體" pitchFamily="65" charset="-120"/>
              </a:rPr>
              <a:t>ORDER BY</a:t>
            </a:r>
            <a:r>
              <a:rPr lang="en-US" altLang="zh-TW">
                <a:latin typeface="標楷體" pitchFamily="65" charset="-120"/>
                <a:ea typeface="標楷體" pitchFamily="65" charset="-120"/>
              </a:rPr>
              <a:t> name </a:t>
            </a:r>
            <a:r>
              <a:rPr lang="en-US" altLang="zh-TW" b="1">
                <a:solidFill>
                  <a:srgbClr val="FF3300"/>
                </a:solidFill>
                <a:latin typeface="標楷體" pitchFamily="65" charset="-120"/>
                <a:ea typeface="標楷體" pitchFamily="65" charset="-120"/>
              </a:rPr>
              <a:t>DESC</a:t>
            </a:r>
            <a:r>
              <a:rPr lang="en-US" altLang="zh-TW">
                <a:latin typeface="標楷體" pitchFamily="65" charset="-120"/>
                <a:ea typeface="標楷體" pitchFamily="65" charset="-120"/>
              </a:rPr>
              <a:t>;</a:t>
            </a:r>
          </a:p>
          <a:p>
            <a:r>
              <a:rPr kumimoji="0" lang="en-US" altLang="zh-TW" sz="240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Ps. </a:t>
            </a:r>
            <a:r>
              <a:rPr lang="en-US" altLang="zh-TW" sz="240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Name</a:t>
            </a:r>
            <a:r>
              <a:rPr lang="zh-TW" altLang="en-US" sz="240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由大到小排序，</a:t>
            </a:r>
            <a:r>
              <a:rPr lang="en-US" altLang="zh-TW" sz="240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DESC</a:t>
            </a:r>
            <a:r>
              <a:rPr lang="zh-TW" altLang="en-US" sz="240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若改成</a:t>
            </a:r>
            <a:r>
              <a:rPr lang="en-US" altLang="zh-TW" sz="240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ASC</a:t>
            </a:r>
            <a:r>
              <a:rPr lang="zh-TW" altLang="en-US" sz="240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則是由小到大排序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BETWEEN</a:t>
            </a:r>
            <a:r>
              <a:rPr lang="zh-TW" altLang="en-US" sz="24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：</a:t>
            </a:r>
            <a:r>
              <a:rPr lang="zh-TW" altLang="en-US" sz="240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rPr>
              <a:t>區間</a:t>
            </a:r>
          </a:p>
          <a:p>
            <a:pPr lvl="2">
              <a:buFont typeface="Wingdings" pitchFamily="2" charset="2"/>
              <a:buNone/>
            </a:pPr>
            <a:endParaRPr lang="zh-TW" altLang="en-US" sz="2400" b="1">
              <a:solidFill>
                <a:srgbClr val="FF3300"/>
              </a:solidFill>
              <a:latin typeface="標楷體" pitchFamily="65" charset="-120"/>
              <a:ea typeface="標楷體" pitchFamily="65" charset="-120"/>
            </a:endParaRPr>
          </a:p>
          <a:p>
            <a:pPr lvl="2">
              <a:buFont typeface="Wingdings" pitchFamily="2" charset="2"/>
              <a:buNone/>
            </a:pPr>
            <a:r>
              <a:rPr lang="en-US" altLang="zh-TW" sz="2400" b="1">
                <a:latin typeface="標楷體" pitchFamily="65" charset="-120"/>
                <a:ea typeface="標楷體" pitchFamily="65" charset="-120"/>
              </a:rPr>
              <a:t>SELECT *</a:t>
            </a:r>
          </a:p>
          <a:p>
            <a:pPr lvl="2">
              <a:buFont typeface="Wingdings" pitchFamily="2" charset="2"/>
              <a:buNone/>
            </a:pPr>
            <a:r>
              <a:rPr lang="en-US" altLang="zh-TW" sz="2400" b="1">
                <a:latin typeface="標楷體" pitchFamily="65" charset="-120"/>
                <a:ea typeface="標楷體" pitchFamily="65" charset="-120"/>
              </a:rPr>
              <a:t>FROM </a:t>
            </a:r>
            <a:r>
              <a:rPr lang="en-US" altLang="zh-TW" sz="2400">
                <a:latin typeface="標楷體" pitchFamily="65" charset="-120"/>
                <a:ea typeface="標楷體" pitchFamily="65" charset="-120"/>
              </a:rPr>
              <a:t>Product</a:t>
            </a:r>
          </a:p>
          <a:p>
            <a:pPr lvl="2">
              <a:buFont typeface="Wingdings" pitchFamily="2" charset="2"/>
              <a:buNone/>
            </a:pPr>
            <a:r>
              <a:rPr lang="en-US" altLang="zh-TW" sz="2400" b="1">
                <a:latin typeface="標楷體" pitchFamily="65" charset="-120"/>
                <a:ea typeface="標楷體" pitchFamily="65" charset="-120"/>
              </a:rPr>
              <a:t>WHERE </a:t>
            </a:r>
            <a:r>
              <a:rPr lang="en-US" altLang="zh-TW" sz="2400">
                <a:solidFill>
                  <a:srgbClr val="FF3300"/>
                </a:solidFill>
                <a:latin typeface="標楷體" pitchFamily="65" charset="-120"/>
                <a:ea typeface="標楷體" pitchFamily="65" charset="-120"/>
              </a:rPr>
              <a:t>unitPrice</a:t>
            </a:r>
            <a:r>
              <a:rPr lang="en-US" altLang="zh-TW" sz="2400" b="1">
                <a:solidFill>
                  <a:srgbClr val="FF3300"/>
                </a:solidFill>
                <a:latin typeface="標楷體" pitchFamily="65" charset="-120"/>
                <a:ea typeface="標楷體" pitchFamily="65" charset="-120"/>
              </a:rPr>
              <a:t> BETWEEN </a:t>
            </a:r>
            <a:r>
              <a:rPr lang="en-US" altLang="zh-TW" sz="2400">
                <a:solidFill>
                  <a:srgbClr val="FF3300"/>
                </a:solidFill>
                <a:latin typeface="標楷體" pitchFamily="65" charset="-120"/>
                <a:ea typeface="標楷體" pitchFamily="65" charset="-120"/>
              </a:rPr>
              <a:t>100</a:t>
            </a:r>
            <a:r>
              <a:rPr lang="en-US" altLang="zh-TW" sz="2400" b="1">
                <a:solidFill>
                  <a:srgbClr val="FF3300"/>
                </a:solidFill>
                <a:latin typeface="標楷體" pitchFamily="65" charset="-120"/>
                <a:ea typeface="標楷體" pitchFamily="65" charset="-120"/>
              </a:rPr>
              <a:t> AND </a:t>
            </a:r>
            <a:r>
              <a:rPr lang="en-US" altLang="zh-TW" sz="2400">
                <a:solidFill>
                  <a:srgbClr val="FF3300"/>
                </a:solidFill>
                <a:latin typeface="標楷體" pitchFamily="65" charset="-120"/>
                <a:ea typeface="標楷體" pitchFamily="65" charset="-120"/>
              </a:rPr>
              <a:t>999</a:t>
            </a:r>
            <a:r>
              <a:rPr lang="en-US" altLang="zh-TW" sz="2400" b="1">
                <a:solidFill>
                  <a:srgbClr val="FF3300"/>
                </a:solidFill>
                <a:latin typeface="標楷體" pitchFamily="65" charset="-120"/>
                <a:ea typeface="標楷體" pitchFamily="65" charset="-120"/>
              </a:rPr>
              <a:t>;</a:t>
            </a:r>
          </a:p>
          <a:p>
            <a:r>
              <a:rPr kumimoji="0" lang="en-US" altLang="zh-TW" sz="240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PS.</a:t>
            </a:r>
            <a:r>
              <a:rPr kumimoji="0" lang="zh-TW" altLang="en-US" sz="240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列出在</a:t>
            </a:r>
            <a:r>
              <a:rPr lang="en-US" altLang="zh-TW" sz="240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Product</a:t>
            </a:r>
            <a:r>
              <a:rPr lang="zh-TW" altLang="en-US" sz="240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資料表中，價錢在</a:t>
            </a:r>
            <a:r>
              <a:rPr lang="en-US" altLang="zh-TW" sz="240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100</a:t>
            </a:r>
            <a:r>
              <a:rPr lang="zh-TW" altLang="en-US" sz="240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到</a:t>
            </a:r>
            <a:r>
              <a:rPr lang="en-US" altLang="zh-TW" sz="240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999</a:t>
            </a:r>
            <a:r>
              <a:rPr lang="zh-TW" altLang="en-US" sz="240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之間的全部欄位（包含</a:t>
            </a:r>
            <a:r>
              <a:rPr lang="en-US" altLang="zh-TW" sz="240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100</a:t>
            </a:r>
            <a:r>
              <a:rPr lang="zh-TW" altLang="en-US" sz="240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和</a:t>
            </a:r>
            <a:r>
              <a:rPr lang="en-US" altLang="zh-TW" sz="240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999</a:t>
            </a:r>
            <a:r>
              <a:rPr lang="zh-TW" altLang="en-US" sz="2400">
                <a:solidFill>
                  <a:schemeClr val="accent2"/>
                </a:solidFill>
                <a:latin typeface="標楷體" pitchFamily="65" charset="-120"/>
                <a:ea typeface="標楷體" pitchFamily="65" charset="-120"/>
              </a:rPr>
              <a:t>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-32" y="142852"/>
            <a:ext cx="6858022" cy="78583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zh-TW" altLang="zh-TW" sz="3600" b="1" dirty="0" smtClean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cs typeface="Times New Roman" pitchFamily="18" charset="0"/>
              </a:rPr>
              <a:t>【隨堂練習</a:t>
            </a:r>
            <a:r>
              <a:rPr lang="zh-TW" altLang="en-US" sz="3600" b="1" dirty="0" smtClean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cs typeface="Times New Roman" pitchFamily="18" charset="0"/>
              </a:rPr>
              <a:t> </a:t>
            </a:r>
            <a:r>
              <a:rPr lang="en-US" altLang="zh-TW" sz="3600" b="1" dirty="0" smtClean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cs typeface="Times New Roman" pitchFamily="18" charset="0"/>
              </a:rPr>
              <a:t>#3</a:t>
            </a:r>
            <a:r>
              <a:rPr lang="zh-TW" altLang="zh-TW" sz="3600" b="1" dirty="0" smtClean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cs typeface="Times New Roman" pitchFamily="18" charset="0"/>
              </a:rPr>
              <a:t>】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42844" y="1214422"/>
            <a:ext cx="87868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20.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 找出訂單運到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New York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的客戶全名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 marL="514350" indent="-514350"/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21.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 找出還沒付款訂單的員工名稱及電話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 marL="514350" indent="-514350"/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22.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(union)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顯示所有客戶和員工的全名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  <a:p>
            <a:pPr marL="514350" indent="-514350"/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23.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 顯示目前時間 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(now)</a:t>
            </a:r>
          </a:p>
          <a:p>
            <a:pPr marL="514350" indent="-514350"/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24. 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顯示今天日期 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(current_date)</a:t>
            </a:r>
          </a:p>
          <a:p>
            <a:pPr marL="514350" indent="-514350"/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25. (concat)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列出所有客戶全名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,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並在前方加</a:t>
            </a:r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Hi!</a:t>
            </a:r>
          </a:p>
          <a:p>
            <a:pPr marL="514350" indent="-514350"/>
            <a:r>
              <a:rPr lang="en-US" altLang="zh-TW" sz="3200" dirty="0" smtClean="0">
                <a:latin typeface="微軟正黑體" pitchFamily="34" charset="-120"/>
                <a:ea typeface="微軟正黑體" pitchFamily="34" charset="-120"/>
              </a:rPr>
              <a:t>26. </a:t>
            </a:r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找出全名最長的員工</a:t>
            </a:r>
            <a:r>
              <a:rPr lang="zh-TW" altLang="en-US" sz="3200" smtClean="0">
                <a:latin typeface="微軟正黑體" pitchFamily="34" charset="-120"/>
                <a:ea typeface="微軟正黑體" pitchFamily="34" charset="-120"/>
              </a:rPr>
              <a:t>名稱</a:t>
            </a:r>
            <a:endParaRPr lang="en-US" altLang="zh-TW" sz="3200" dirty="0" smtClean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en-US" altLang="zh-TW" b="1" dirty="0" smtClean="0"/>
              <a:t>SQL</a:t>
            </a:r>
            <a:r>
              <a:rPr lang="zh-TW" altLang="en-US" b="1" dirty="0" smtClean="0"/>
              <a:t>常用的函數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143000"/>
            <a:ext cx="8143875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SQL Server</a:t>
            </a: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中的函數種類非常的多，本單元將介紹最見被使用的兩種函數，分別為：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1.</a:t>
            </a: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字串函數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2.</a:t>
            </a: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數值函數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(Tool)</a:t>
            </a:r>
            <a:r>
              <a:rPr lang="en-US" dirty="0" smtClean="0"/>
              <a:t> SQL Server Management Studio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42844" y="1071546"/>
            <a:ext cx="8858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SQL Server Management Studio (SSMS) </a:t>
            </a:r>
            <a:r>
              <a:rPr lang="zh-TW" altLang="en-US" sz="2000" dirty="0" smtClean="0"/>
              <a:t>是用於管理任何 </a:t>
            </a:r>
            <a:r>
              <a:rPr lang="en-US" sz="2000" dirty="0" smtClean="0"/>
              <a:t>SQL </a:t>
            </a:r>
            <a:r>
              <a:rPr lang="zh-TW" altLang="en-US" sz="2000" dirty="0" smtClean="0"/>
              <a:t>基礎結構的整合式環境。 使用 </a:t>
            </a:r>
            <a:r>
              <a:rPr lang="en-US" sz="2000" dirty="0" smtClean="0"/>
              <a:t>SSMS </a:t>
            </a:r>
            <a:r>
              <a:rPr lang="zh-TW" altLang="en-US" sz="2000" dirty="0" smtClean="0"/>
              <a:t>來存取、設定、管理、掌管和開發 </a:t>
            </a:r>
            <a:r>
              <a:rPr lang="en-US" sz="2000" dirty="0" smtClean="0"/>
              <a:t>SQL Server、Azure SQL Database </a:t>
            </a:r>
            <a:r>
              <a:rPr lang="zh-TW" altLang="en-US" sz="2000" dirty="0" smtClean="0"/>
              <a:t>和 </a:t>
            </a:r>
            <a:r>
              <a:rPr lang="en-US" sz="2000" dirty="0" smtClean="0"/>
              <a:t>SQL </a:t>
            </a:r>
            <a:r>
              <a:rPr lang="zh-TW" altLang="en-US" sz="2000" dirty="0" smtClean="0"/>
              <a:t>資料倉儲的所有元件</a:t>
            </a:r>
            <a:endParaRPr lang="zh-TW" altLang="en-US" sz="20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18114" name="Picture 2" descr="https://visualstudiomagazine.com/Blogs/Data-Driver/2011/05/~/media/ECG/visualstudiomagazine/Images/2011/05/110516vs_ramel02.ashx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35469"/>
            <a:ext cx="8786874" cy="46511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en-US" altLang="zh-TW" b="1" dirty="0" smtClean="0"/>
              <a:t>7-2.1 </a:t>
            </a:r>
            <a:r>
              <a:rPr lang="zh-TW" altLang="zh-TW" sz="4400" b="1" dirty="0" smtClean="0"/>
              <a:t>使用「字串函數」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042988" y="1484313"/>
          <a:ext cx="7488237" cy="4480560"/>
        </p:xfrm>
        <a:graphic>
          <a:graphicData uri="http://schemas.openxmlformats.org/drawingml/2006/table">
            <a:tbl>
              <a:tblPr/>
              <a:tblGrid>
                <a:gridCol w="1512048"/>
                <a:gridCol w="5976189"/>
              </a:tblGrid>
              <a:tr h="3657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b="1" kern="100" dirty="0">
                          <a:latin typeface="微軟正黑體" pitchFamily="34" charset="-120"/>
                          <a:ea typeface="微軟正黑體" pitchFamily="34" charset="-120"/>
                        </a:rPr>
                        <a:t>運算子</a:t>
                      </a:r>
                    </a:p>
                  </a:txBody>
                  <a:tcPr marL="17779" marR="1777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b="1" kern="100" dirty="0">
                          <a:latin typeface="微軟正黑體" pitchFamily="34" charset="-120"/>
                          <a:ea typeface="微軟正黑體" pitchFamily="34" charset="-120"/>
                        </a:rPr>
                        <a:t>功能</a:t>
                      </a:r>
                    </a:p>
                  </a:txBody>
                  <a:tcPr marL="17779" marR="177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41142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latin typeface="微軟正黑體" pitchFamily="34" charset="-120"/>
                          <a:ea typeface="微軟正黑體" pitchFamily="34" charset="-120"/>
                        </a:rPr>
                        <a:t>Left( )</a:t>
                      </a:r>
                      <a:endParaRPr lang="zh-TW" sz="1800" b="1" kern="1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79" marR="1777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latin typeface="微軟正黑體" pitchFamily="34" charset="-120"/>
                          <a:ea typeface="微軟正黑體" pitchFamily="34" charset="-120"/>
                        </a:rPr>
                        <a:t>傳回字串</a:t>
                      </a:r>
                      <a:r>
                        <a:rPr lang="zh-TW" sz="1600" b="1" kern="100" dirty="0">
                          <a:solidFill>
                            <a:srgbClr val="0000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左邊</a:t>
                      </a:r>
                      <a:r>
                        <a:rPr lang="zh-TW" sz="1600" kern="100" dirty="0">
                          <a:latin typeface="微軟正黑體" pitchFamily="34" charset="-120"/>
                          <a:ea typeface="微軟正黑體" pitchFamily="34" charset="-120"/>
                        </a:rPr>
                        <a:t>指定數量的字元</a:t>
                      </a:r>
                    </a:p>
                  </a:txBody>
                  <a:tcPr marL="17779" marR="177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42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latin typeface="微軟正黑體" pitchFamily="34" charset="-120"/>
                          <a:ea typeface="微軟正黑體" pitchFamily="34" charset="-120"/>
                        </a:rPr>
                        <a:t>Right( )</a:t>
                      </a:r>
                      <a:endParaRPr lang="zh-TW" sz="1800" b="1" kern="1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79" marR="1777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latin typeface="微軟正黑體" pitchFamily="34" charset="-120"/>
                          <a:ea typeface="微軟正黑體" pitchFamily="34" charset="-120"/>
                        </a:rPr>
                        <a:t>傳回字串</a:t>
                      </a:r>
                      <a:r>
                        <a:rPr kumimoji="0" lang="zh-TW" sz="1600" b="1" kern="100" dirty="0">
                          <a:solidFill>
                            <a:srgbClr val="0000FF"/>
                          </a:solidFill>
                          <a:latin typeface="微軟正黑體" pitchFamily="34" charset="-120"/>
                          <a:ea typeface="微軟正黑體" pitchFamily="34" charset="-120"/>
                          <a:cs typeface="+mn-cs"/>
                        </a:rPr>
                        <a:t>右邊</a:t>
                      </a:r>
                      <a:r>
                        <a:rPr lang="zh-TW" sz="1600" kern="100" dirty="0">
                          <a:latin typeface="微軟正黑體" pitchFamily="34" charset="-120"/>
                          <a:ea typeface="微軟正黑體" pitchFamily="34" charset="-120"/>
                        </a:rPr>
                        <a:t>指定數量的字元</a:t>
                      </a:r>
                    </a:p>
                  </a:txBody>
                  <a:tcPr marL="17779" marR="177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42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latin typeface="微軟正黑體" pitchFamily="34" charset="-120"/>
                          <a:ea typeface="微軟正黑體" pitchFamily="34" charset="-120"/>
                        </a:rPr>
                        <a:t>Substring( )</a:t>
                      </a:r>
                      <a:endParaRPr lang="zh-TW" sz="1800" b="1" kern="1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79" marR="1777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latin typeface="微軟正黑體" pitchFamily="34" charset="-120"/>
                          <a:ea typeface="微軟正黑體" pitchFamily="34" charset="-120"/>
                        </a:rPr>
                        <a:t>傳回字串</a:t>
                      </a:r>
                      <a:r>
                        <a:rPr kumimoji="0" lang="zh-TW" sz="1600" b="1" kern="100" dirty="0">
                          <a:solidFill>
                            <a:srgbClr val="0000FF"/>
                          </a:solidFill>
                          <a:latin typeface="微軟正黑體" pitchFamily="34" charset="-120"/>
                          <a:ea typeface="微軟正黑體" pitchFamily="34" charset="-120"/>
                          <a:cs typeface="+mn-cs"/>
                        </a:rPr>
                        <a:t>中間</a:t>
                      </a:r>
                      <a:r>
                        <a:rPr lang="zh-TW" sz="1600" kern="100" dirty="0">
                          <a:latin typeface="微軟正黑體" pitchFamily="34" charset="-120"/>
                          <a:ea typeface="微軟正黑體" pitchFamily="34" charset="-120"/>
                        </a:rPr>
                        <a:t>指定數量的字元</a:t>
                      </a:r>
                    </a:p>
                  </a:txBody>
                  <a:tcPr marL="17779" marR="177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42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latin typeface="微軟正黑體" pitchFamily="34" charset="-120"/>
                          <a:ea typeface="微軟正黑體" pitchFamily="34" charset="-120"/>
                        </a:rPr>
                        <a:t>Len( )</a:t>
                      </a:r>
                      <a:endParaRPr lang="zh-TW" sz="1800" b="1" kern="1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79" marR="1777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latin typeface="微軟正黑體" pitchFamily="34" charset="-120"/>
                          <a:ea typeface="微軟正黑體" pitchFamily="34" charset="-120"/>
                        </a:rPr>
                        <a:t>傳回字串的</a:t>
                      </a:r>
                      <a:r>
                        <a:rPr lang="zh-TW" sz="1600" b="1" kern="100" dirty="0">
                          <a:solidFill>
                            <a:srgbClr val="0000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長度</a:t>
                      </a:r>
                      <a:endParaRPr lang="zh-TW" sz="1600" kern="100" dirty="0">
                        <a:solidFill>
                          <a:srgbClr val="0000FF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79" marR="177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42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latin typeface="微軟正黑體" pitchFamily="34" charset="-120"/>
                          <a:ea typeface="微軟正黑體" pitchFamily="34" charset="-120"/>
                        </a:rPr>
                        <a:t>LTrim</a:t>
                      </a:r>
                      <a:r>
                        <a:rPr lang="en-US" sz="1800" b="1" kern="100" dirty="0">
                          <a:latin typeface="微軟正黑體" pitchFamily="34" charset="-120"/>
                          <a:ea typeface="微軟正黑體" pitchFamily="34" charset="-120"/>
                        </a:rPr>
                        <a:t>( ) </a:t>
                      </a:r>
                      <a:endParaRPr lang="zh-TW" sz="1800" b="1" kern="1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79" marR="1777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b="1" kern="100" dirty="0">
                          <a:solidFill>
                            <a:srgbClr val="A5002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刪除</a:t>
                      </a:r>
                      <a:r>
                        <a:rPr lang="zh-TW" sz="1600" kern="100" dirty="0">
                          <a:latin typeface="微軟正黑體" pitchFamily="34" charset="-120"/>
                          <a:ea typeface="微軟正黑體" pitchFamily="34" charset="-120"/>
                        </a:rPr>
                        <a:t>字串中的</a:t>
                      </a:r>
                      <a:r>
                        <a:rPr lang="zh-TW" sz="1600" b="1" kern="100" dirty="0">
                          <a:solidFill>
                            <a:srgbClr val="0000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左邊</a:t>
                      </a:r>
                      <a:r>
                        <a:rPr lang="zh-TW" sz="1600" kern="100" dirty="0">
                          <a:solidFill>
                            <a:srgbClr val="0000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空白字元</a:t>
                      </a:r>
                    </a:p>
                  </a:txBody>
                  <a:tcPr marL="17779" marR="177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42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latin typeface="微軟正黑體" pitchFamily="34" charset="-120"/>
                          <a:ea typeface="微軟正黑體" pitchFamily="34" charset="-120"/>
                        </a:rPr>
                        <a:t>RTrim</a:t>
                      </a:r>
                      <a:r>
                        <a:rPr lang="en-US" sz="1800" b="1" kern="100" dirty="0">
                          <a:latin typeface="微軟正黑體" pitchFamily="34" charset="-120"/>
                          <a:ea typeface="微軟正黑體" pitchFamily="34" charset="-120"/>
                        </a:rPr>
                        <a:t>( )</a:t>
                      </a:r>
                      <a:endParaRPr lang="zh-TW" sz="1800" b="1" kern="1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79" marR="1777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zh-TW" sz="1600" b="1" kern="100" dirty="0">
                          <a:solidFill>
                            <a:srgbClr val="A50021"/>
                          </a:solidFill>
                          <a:latin typeface="微軟正黑體" pitchFamily="34" charset="-120"/>
                          <a:ea typeface="微軟正黑體" pitchFamily="34" charset="-120"/>
                          <a:cs typeface="+mn-cs"/>
                        </a:rPr>
                        <a:t>刪除</a:t>
                      </a:r>
                      <a:r>
                        <a:rPr lang="zh-TW" sz="1600" kern="100" dirty="0">
                          <a:latin typeface="微軟正黑體" pitchFamily="34" charset="-120"/>
                          <a:ea typeface="微軟正黑體" pitchFamily="34" charset="-120"/>
                        </a:rPr>
                        <a:t>字串中的</a:t>
                      </a:r>
                      <a:r>
                        <a:rPr lang="zh-TW" sz="1600" b="1" kern="100" dirty="0">
                          <a:solidFill>
                            <a:srgbClr val="0000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右邊</a:t>
                      </a:r>
                      <a:r>
                        <a:rPr lang="zh-TW" sz="1600" kern="100" dirty="0">
                          <a:solidFill>
                            <a:srgbClr val="0000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空白字元</a:t>
                      </a:r>
                    </a:p>
                  </a:txBody>
                  <a:tcPr marL="17779" marR="177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42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latin typeface="微軟正黑體" pitchFamily="34" charset="-120"/>
                          <a:ea typeface="微軟正黑體" pitchFamily="34" charset="-120"/>
                        </a:rPr>
                        <a:t>Lower( ) </a:t>
                      </a:r>
                      <a:endParaRPr lang="zh-TW" sz="1800" b="1" kern="1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79" marR="1777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latin typeface="微軟正黑體" pitchFamily="34" charset="-120"/>
                          <a:ea typeface="微軟正黑體" pitchFamily="34" charset="-120"/>
                        </a:rPr>
                        <a:t>將英文字</a:t>
                      </a:r>
                      <a:r>
                        <a:rPr lang="zh-TW" sz="1600" kern="100" dirty="0">
                          <a:solidFill>
                            <a:srgbClr val="0000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轉換成</a:t>
                      </a:r>
                      <a:r>
                        <a:rPr lang="zh-TW" sz="1600" b="1" kern="100" dirty="0">
                          <a:solidFill>
                            <a:srgbClr val="0000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小寫</a:t>
                      </a:r>
                      <a:r>
                        <a:rPr lang="zh-TW" sz="1600" kern="100" dirty="0">
                          <a:solidFill>
                            <a:srgbClr val="0000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字母</a:t>
                      </a:r>
                    </a:p>
                  </a:txBody>
                  <a:tcPr marL="17779" marR="177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42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latin typeface="微軟正黑體" pitchFamily="34" charset="-120"/>
                          <a:ea typeface="微軟正黑體" pitchFamily="34" charset="-120"/>
                        </a:rPr>
                        <a:t>Upper()</a:t>
                      </a:r>
                      <a:endParaRPr lang="zh-TW" sz="1800" b="1" kern="1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79" marR="1777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latin typeface="微軟正黑體" pitchFamily="34" charset="-120"/>
                          <a:ea typeface="微軟正黑體" pitchFamily="34" charset="-120"/>
                        </a:rPr>
                        <a:t>將英文字</a:t>
                      </a:r>
                      <a:r>
                        <a:rPr lang="zh-TW" sz="1600" kern="100" dirty="0">
                          <a:solidFill>
                            <a:srgbClr val="0000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轉換成</a:t>
                      </a:r>
                      <a:r>
                        <a:rPr lang="zh-TW" sz="1600" b="1" kern="100" dirty="0">
                          <a:solidFill>
                            <a:srgbClr val="0000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大寫</a:t>
                      </a:r>
                      <a:r>
                        <a:rPr lang="zh-TW" sz="1600" kern="100" dirty="0">
                          <a:solidFill>
                            <a:srgbClr val="0000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字母</a:t>
                      </a:r>
                    </a:p>
                  </a:txBody>
                  <a:tcPr marL="17779" marR="177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42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latin typeface="微軟正黑體" pitchFamily="34" charset="-120"/>
                          <a:ea typeface="微軟正黑體" pitchFamily="34" charset="-120"/>
                        </a:rPr>
                        <a:t>Stuff( )</a:t>
                      </a:r>
                      <a:endParaRPr lang="zh-TW" sz="1800" b="1" kern="1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79" marR="1777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latin typeface="微軟正黑體" pitchFamily="34" charset="-120"/>
                          <a:ea typeface="微軟正黑體" pitchFamily="34" charset="-120"/>
                        </a:rPr>
                        <a:t>將字串中某些特定字串</a:t>
                      </a:r>
                      <a:r>
                        <a:rPr lang="zh-TW" sz="1600" b="1" kern="100" dirty="0">
                          <a:solidFill>
                            <a:srgbClr val="0000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取代</a:t>
                      </a:r>
                      <a:r>
                        <a:rPr lang="zh-TW" sz="1600" kern="100" dirty="0">
                          <a:solidFill>
                            <a:srgbClr val="0000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成另一字串</a:t>
                      </a:r>
                    </a:p>
                  </a:txBody>
                  <a:tcPr marL="17779" marR="177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42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latin typeface="微軟正黑體" pitchFamily="34" charset="-120"/>
                          <a:ea typeface="微軟正黑體" pitchFamily="34" charset="-120"/>
                        </a:rPr>
                        <a:t>Replicate( )</a:t>
                      </a:r>
                      <a:endParaRPr lang="zh-TW" sz="1800" b="1" kern="1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17779" marR="17779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>
                          <a:latin typeface="微軟正黑體" pitchFamily="34" charset="-120"/>
                          <a:ea typeface="微軟正黑體" pitchFamily="34" charset="-120"/>
                        </a:rPr>
                        <a:t>傳回指定</a:t>
                      </a:r>
                      <a:r>
                        <a:rPr lang="zh-TW" sz="1600" b="1" kern="100" dirty="0">
                          <a:solidFill>
                            <a:srgbClr val="0000FF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重複次數</a:t>
                      </a:r>
                      <a:r>
                        <a:rPr lang="zh-TW" sz="1600" kern="100" dirty="0">
                          <a:latin typeface="微軟正黑體" pitchFamily="34" charset="-120"/>
                          <a:ea typeface="微軟正黑體" pitchFamily="34" charset="-120"/>
                        </a:rPr>
                        <a:t>的資料</a:t>
                      </a:r>
                    </a:p>
                  </a:txBody>
                  <a:tcPr marL="17779" marR="1777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zh-TW" altLang="en-US" b="1" dirty="0" smtClean="0"/>
              <a:t>一、 </a:t>
            </a:r>
            <a:r>
              <a:rPr lang="en-US" b="1" dirty="0" smtClean="0"/>
              <a:t>Left( )</a:t>
            </a:r>
            <a:r>
              <a:rPr lang="zh-TW" altLang="en-US" b="1" dirty="0" smtClean="0"/>
              <a:t>函數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285875"/>
            <a:ext cx="8143875" cy="37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定義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傳回字串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左邊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指定數量的字元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【語法】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Left(</a:t>
            </a:r>
            <a:r>
              <a:rPr kumimoji="0" lang="en-US" altLang="zh-TW" sz="2000" b="1" dirty="0" err="1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Str,n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)   //</a:t>
            </a: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取出</a:t>
            </a:r>
            <a:r>
              <a:rPr kumimoji="0" lang="en-US" altLang="zh-TW" sz="2000" b="1" dirty="0" err="1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Str</a:t>
            </a: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字串的左邊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n</a:t>
            </a: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個字元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實例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在「學生資料表」中查詢學生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姓名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是姓</a:t>
            </a:r>
            <a:r>
              <a:rPr kumimoji="0" lang="en-US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’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李</a:t>
            </a:r>
            <a:r>
              <a:rPr kumimoji="0" lang="en-US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’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字開頭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的名單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查詢結果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214438" y="2714625"/>
          <a:ext cx="5310187" cy="1646238"/>
        </p:xfrm>
        <a:graphic>
          <a:graphicData uri="http://schemas.openxmlformats.org/drawingml/2006/table">
            <a:tbl>
              <a:tblPr/>
              <a:tblGrid>
                <a:gridCol w="5310187"/>
              </a:tblGrid>
              <a:tr h="3658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</a:p>
                  </a:txBody>
                  <a:tcPr marL="68584" marR="6858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28040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use ch7_DB</a:t>
                      </a:r>
                      <a:endParaRPr kumimoji="0" lang="zh-TW" altLang="zh-TW" sz="14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* </a:t>
                      </a:r>
                      <a:endParaRPr kumimoji="0" lang="zh-TW" altLang="zh-TW" sz="14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學生資料表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WHERE Left(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姓名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,1)='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李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'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4" marR="6858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1756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0" y="5013325"/>
            <a:ext cx="5141913" cy="165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zh-TW" altLang="en-US" b="1" dirty="0" smtClean="0"/>
              <a:t>二、 </a:t>
            </a:r>
            <a:r>
              <a:rPr lang="en-US" b="1" dirty="0" smtClean="0"/>
              <a:t>Right( ) </a:t>
            </a:r>
            <a:r>
              <a:rPr lang="zh-TW" altLang="en-US" b="1" dirty="0" smtClean="0"/>
              <a:t>函數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052513"/>
            <a:ext cx="814387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定義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傳回字串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右邊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指定數量的字元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【語法】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Right(</a:t>
            </a:r>
            <a:r>
              <a:rPr kumimoji="0" lang="en-US" altLang="zh-TW" sz="2000" b="1" dirty="0" err="1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Str,n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)   //</a:t>
            </a: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取出</a:t>
            </a:r>
            <a:r>
              <a:rPr kumimoji="0" lang="en-US" altLang="zh-TW" sz="2000" b="1" dirty="0" err="1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Str</a:t>
            </a: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字串的右邊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n</a:t>
            </a: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個字元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實例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在「學生資料表」中查詢學生姓名的</a:t>
            </a:r>
            <a:r>
              <a:rPr kumimoji="0" lang="zh-TW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最後一個字是</a:t>
            </a:r>
            <a:r>
              <a:rPr kumimoji="0" lang="en-US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’</a:t>
            </a:r>
            <a:r>
              <a:rPr kumimoji="0" lang="zh-TW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安</a:t>
            </a:r>
            <a:r>
              <a:rPr kumimoji="0" lang="en-US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’</a:t>
            </a:r>
            <a:r>
              <a:rPr kumimoji="0" lang="zh-TW" altLang="en-US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的學生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查詢結果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258888" y="2924175"/>
          <a:ext cx="5310187" cy="1646238"/>
        </p:xfrm>
        <a:graphic>
          <a:graphicData uri="http://schemas.openxmlformats.org/drawingml/2006/table">
            <a:tbl>
              <a:tblPr/>
              <a:tblGrid>
                <a:gridCol w="5310187"/>
              </a:tblGrid>
              <a:tr h="3658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zh-TW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zh-TW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</a:p>
                  </a:txBody>
                  <a:tcPr marL="68584" marR="6858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280407"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use ch7_DB</a:t>
                      </a:r>
                      <a:endParaRPr kumimoji="0" lang="zh-TW" altLang="zh-TW" sz="14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 marL="0" algn="l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* </a:t>
                      </a:r>
                      <a:endParaRPr kumimoji="0" lang="zh-TW" altLang="zh-TW" sz="14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 marL="0" algn="l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學生資料表</a:t>
                      </a:r>
                    </a:p>
                    <a:p>
                      <a:pPr marL="0" algn="l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WHERE Right(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姓名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,1)='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安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'</a:t>
                      </a:r>
                      <a:endParaRPr kumimoji="0" lang="zh-TW" altLang="zh-TW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4" marR="6858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3804" name="Picture 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913" y="5157788"/>
            <a:ext cx="4870450" cy="170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zh-TW" altLang="en-US" b="1" dirty="0" smtClean="0"/>
              <a:t>三、 </a:t>
            </a:r>
            <a:r>
              <a:rPr lang="en-US" altLang="zh-TW" sz="44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cs typeface="Times New Roman" pitchFamily="18" charset="0"/>
              </a:rPr>
              <a:t>Substring </a:t>
            </a:r>
            <a:r>
              <a:rPr lang="en-US" b="1" dirty="0" smtClean="0"/>
              <a:t>( )</a:t>
            </a:r>
            <a:r>
              <a:rPr lang="zh-TW" altLang="en-US" b="1" dirty="0" smtClean="0"/>
              <a:t>函數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981075"/>
            <a:ext cx="8143875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定義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傳回字串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中間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指定數量的字元。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實例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在「科系代碼表」中，查詢是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「資管系」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的系主任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查詢結果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87450" y="2349500"/>
          <a:ext cx="5310188" cy="1965960"/>
        </p:xfrm>
        <a:graphic>
          <a:graphicData uri="http://schemas.openxmlformats.org/drawingml/2006/table">
            <a:tbl>
              <a:tblPr/>
              <a:tblGrid>
                <a:gridCol w="5310188"/>
              </a:tblGrid>
              <a:tr h="3656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zh-TW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zh-TW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</a:p>
                  </a:txBody>
                  <a:tcPr marL="68584" marR="6858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599683"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use ch7_DB</a:t>
                      </a:r>
                      <a:endParaRPr kumimoji="0" lang="zh-TW" altLang="zh-TW" sz="14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 marL="0" algn="l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Go </a:t>
                      </a:r>
                      <a:endParaRPr kumimoji="0" lang="zh-TW" altLang="zh-TW" sz="14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 marL="0" algn="l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*</a:t>
                      </a:r>
                      <a:endParaRPr kumimoji="0" lang="zh-TW" altLang="zh-TW" sz="14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 marL="0" algn="l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 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科系代碼表</a:t>
                      </a:r>
                    </a:p>
                    <a:p>
                      <a:pPr marL="0" algn="l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WHERE Substring(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系名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,1,2)='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資管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'</a:t>
                      </a:r>
                      <a:endParaRPr kumimoji="0" lang="zh-TW" altLang="zh-TW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4" marR="6858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5852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8888" y="4797425"/>
            <a:ext cx="3125787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zh-TW" altLang="zh-TW" dirty="0" smtClean="0"/>
              <a:t>【隨堂練習】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981075"/>
            <a:ext cx="8143875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請在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ch7_hwDB</a:t>
            </a: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資料庫中，找出「客戶資料表」中，客戶的電話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區域代號。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查詢結果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87450" y="2205038"/>
          <a:ext cx="5310188" cy="1646237"/>
        </p:xfrm>
        <a:graphic>
          <a:graphicData uri="http://schemas.openxmlformats.org/drawingml/2006/table">
            <a:tbl>
              <a:tblPr/>
              <a:tblGrid>
                <a:gridCol w="5310188"/>
              </a:tblGrid>
              <a:tr h="3658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zh-TW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zh-TW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</a:p>
                  </a:txBody>
                  <a:tcPr marL="68584" marR="6858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280407"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use ch7_hwDB </a:t>
                      </a:r>
                      <a:endParaRPr kumimoji="0" lang="zh-TW" altLang="zh-TW" sz="14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 marL="0" algn="l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Go </a:t>
                      </a:r>
                      <a:endParaRPr kumimoji="0" lang="zh-TW" altLang="zh-TW" sz="14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 marL="0" algn="l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客戶姓名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,SUBSTRING(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電話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,1,2) AS 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電話區域代號</a:t>
                      </a:r>
                    </a:p>
                    <a:p>
                      <a:pPr marL="0" algn="l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en-US" altLang="zh-TW" sz="1400" b="1" kern="1200" dirty="0" err="1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dbo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.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客戶資料表</a:t>
                      </a:r>
                      <a:endParaRPr kumimoji="0" lang="zh-TW" altLang="zh-TW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4" marR="6858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790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913" y="4508500"/>
            <a:ext cx="2447925" cy="184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142875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zh-TW" altLang="en-US" b="1" dirty="0" smtClean="0"/>
              <a:t>四、 </a:t>
            </a:r>
            <a:r>
              <a:rPr lang="en-US" b="1" dirty="0" smtClean="0"/>
              <a:t>Len</a:t>
            </a:r>
            <a:r>
              <a:rPr lang="en-US" dirty="0" smtClean="0"/>
              <a:t>( )</a:t>
            </a:r>
            <a:r>
              <a:rPr lang="en-US" b="1" dirty="0" smtClean="0"/>
              <a:t> </a:t>
            </a:r>
            <a:r>
              <a:rPr lang="zh-TW" altLang="en-US" b="1" dirty="0" smtClean="0"/>
              <a:t>函數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125538"/>
            <a:ext cx="8143875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【定義】傳回字串的長度。</a:t>
            </a:r>
          </a:p>
          <a:p>
            <a:pPr eaLnBrk="1" hangingPunct="1">
              <a:defRPr/>
            </a:pP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【語法】</a:t>
            </a:r>
            <a:r>
              <a:rPr kumimoji="0" lang="pt-BR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Len(Str)  //</a:t>
            </a: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指取出</a:t>
            </a:r>
            <a:r>
              <a:rPr kumimoji="0" lang="pt-BR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Str</a:t>
            </a: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字串長度的值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實例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在「選課資料表」中，查詢學生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成績是三位數</a:t>
            </a:r>
            <a:r>
              <a:rPr kumimoji="0" lang="en-US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(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也就是</a:t>
            </a:r>
            <a:r>
              <a:rPr kumimoji="0" lang="en-US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100</a:t>
            </a:r>
            <a:r>
              <a:rPr kumimoji="0" lang="zh-TW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分</a:t>
            </a:r>
            <a:r>
              <a:rPr kumimoji="0" lang="en-US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          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的學生的「學號、課號及成績」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解答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注意：由於沒有同學考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100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分，以上的查詢沒有記錄顯示。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87450" y="3284538"/>
          <a:ext cx="5310188" cy="1965960"/>
        </p:xfrm>
        <a:graphic>
          <a:graphicData uri="http://schemas.openxmlformats.org/drawingml/2006/table">
            <a:tbl>
              <a:tblPr/>
              <a:tblGrid>
                <a:gridCol w="5310188"/>
              </a:tblGrid>
              <a:tr h="3656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</a:p>
                  </a:txBody>
                  <a:tcPr marL="68584" marR="6858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599683"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use ch7_DB </a:t>
                      </a:r>
                      <a:endParaRPr kumimoji="0" lang="zh-TW" altLang="zh-TW" sz="14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 marL="0" algn="l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Go </a:t>
                      </a:r>
                      <a:endParaRPr kumimoji="0" lang="zh-TW" altLang="zh-TW" sz="14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 marL="0" algn="l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學號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 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課號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 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</a:t>
                      </a:r>
                    </a:p>
                    <a:p>
                      <a:pPr marL="0" algn="l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選課資料表</a:t>
                      </a:r>
                    </a:p>
                    <a:p>
                      <a:pPr marL="0" algn="l" rtl="0" eaLnBrk="1" latinLnBrk="0" hangingPunct="1">
                        <a:lnSpc>
                          <a:spcPct val="15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WHERE Len(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成績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)=3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84" marR="6858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142875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b="1" dirty="0" smtClean="0"/>
              <a:t>五、</a:t>
            </a:r>
            <a:r>
              <a:rPr lang="pt-BR" altLang="zh-TW" sz="3600" b="1" dirty="0" smtClean="0"/>
              <a:t>LTrim( ) </a:t>
            </a:r>
            <a:r>
              <a:rPr lang="zh-TW" altLang="zh-TW" sz="3600" b="1" dirty="0" smtClean="0"/>
              <a:t>與</a:t>
            </a:r>
            <a:r>
              <a:rPr lang="pt-BR" altLang="zh-TW" sz="3600" b="1" dirty="0" smtClean="0"/>
              <a:t> Trim( ) </a:t>
            </a:r>
            <a:r>
              <a:rPr lang="zh-TW" altLang="zh-TW" sz="3600" b="1" dirty="0" smtClean="0"/>
              <a:t>與 </a:t>
            </a:r>
            <a:r>
              <a:rPr lang="pt-BR" altLang="zh-TW" sz="3600" b="1" dirty="0" smtClean="0"/>
              <a:t>RTrim( )</a:t>
            </a:r>
            <a:r>
              <a:rPr lang="zh-TW" altLang="en-US" sz="3600" b="1" dirty="0" smtClean="0"/>
              <a:t>函數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125538"/>
            <a:ext cx="8143875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【定義】刪除字串中的空白字元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舉例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258888" y="2060575"/>
          <a:ext cx="7461250" cy="1368425"/>
        </p:xfrm>
        <a:graphic>
          <a:graphicData uri="http://schemas.openxmlformats.org/drawingml/2006/table">
            <a:tbl>
              <a:tblPr/>
              <a:tblGrid>
                <a:gridCol w="7461250"/>
              </a:tblGrid>
              <a:tr h="3658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002592"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'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印出：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' + </a:t>
                      </a:r>
                      <a:r>
                        <a:rPr kumimoji="0" lang="en-US" altLang="zh-TW" sz="1400" b="1" kern="1200" dirty="0" err="1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LTrim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('    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資料庫系統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  ')  -- 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印出「資料庫系統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△△△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」</a:t>
                      </a:r>
                    </a:p>
                    <a:p>
                      <a:pPr marL="0" algn="l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'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印出：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' + </a:t>
                      </a:r>
                      <a:r>
                        <a:rPr kumimoji="0" lang="en-US" altLang="zh-TW" sz="1400" b="1" kern="1200" dirty="0" err="1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RTrim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('    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資料庫系統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  ')  -- 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印出「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△△△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資料庫系統」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142875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b="1" dirty="0" smtClean="0"/>
              <a:t>六、</a:t>
            </a:r>
            <a:r>
              <a:rPr lang="en-US" altLang="zh-TW" sz="3200" b="1" dirty="0" smtClean="0"/>
              <a:t> Lower( ) </a:t>
            </a:r>
            <a:r>
              <a:rPr lang="zh-TW" altLang="zh-TW" sz="3200" b="1" dirty="0" smtClean="0"/>
              <a:t>與</a:t>
            </a:r>
            <a:r>
              <a:rPr lang="en-US" altLang="zh-TW" sz="3200" b="1" dirty="0" smtClean="0"/>
              <a:t> Upper()</a:t>
            </a:r>
            <a:r>
              <a:rPr lang="zh-TW" altLang="en-US" sz="3600" b="1" dirty="0" smtClean="0"/>
              <a:t>函數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125538"/>
            <a:ext cx="8143875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【定義】轉換小寫與大寫字母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舉例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258888" y="2060575"/>
          <a:ext cx="7461250" cy="1368425"/>
        </p:xfrm>
        <a:graphic>
          <a:graphicData uri="http://schemas.openxmlformats.org/drawingml/2006/table">
            <a:tbl>
              <a:tblPr/>
              <a:tblGrid>
                <a:gridCol w="7461250"/>
              </a:tblGrid>
              <a:tr h="3658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00259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'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印出：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' + Lower('Visual Basic 2010')  -- 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印出「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visual basic 2010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」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'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印出：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' + Upper('Visual Basic 2010')  -- 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印出「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VISUAL BASIC 2010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」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142875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b="1" dirty="0" smtClean="0"/>
              <a:t>七、</a:t>
            </a:r>
            <a:r>
              <a:rPr lang="en-US" altLang="zh-TW" sz="3600" b="1" dirty="0" smtClean="0"/>
              <a:t> Stuff( )</a:t>
            </a:r>
            <a:r>
              <a:rPr lang="zh-TW" altLang="en-US" sz="3600" b="1" dirty="0" smtClean="0"/>
              <a:t>函數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125538"/>
            <a:ext cx="81438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【定義】將字串中某些特定字串取代成另一字串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語法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】Stuff(</a:t>
            </a: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字串或欄位名稱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,</a:t>
            </a: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起始位置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,</a:t>
            </a: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被取代字數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,</a:t>
            </a: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取代字串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舉例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16013" y="2565400"/>
          <a:ext cx="7461250" cy="1368425"/>
        </p:xfrm>
        <a:graphic>
          <a:graphicData uri="http://schemas.openxmlformats.org/drawingml/2006/table">
            <a:tbl>
              <a:tblPr/>
              <a:tblGrid>
                <a:gridCol w="7461250"/>
              </a:tblGrid>
              <a:tr h="3658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00259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'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印出：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' + Stuff('Visual Basic 2010', 2,1,'')          --</a:t>
                      </a:r>
                      <a:r>
                        <a:rPr kumimoji="0" lang="en-US" altLang="zh-TW" sz="1400" b="1" kern="1200" dirty="0" err="1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Vsual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 Basic 2010</a:t>
                      </a:r>
                      <a:endParaRPr kumimoji="0" lang="zh-TW" altLang="zh-TW" sz="14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'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印出：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' + Stuff('Visual Basic 2010', 8,5,'C#')     --Visual C# 2010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142875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b="1" dirty="0" smtClean="0"/>
              <a:t>八、</a:t>
            </a:r>
            <a:r>
              <a:rPr lang="en-US" altLang="zh-TW" sz="3600" b="1" dirty="0" smtClean="0"/>
              <a:t> Space( )</a:t>
            </a:r>
            <a:r>
              <a:rPr lang="zh-TW" altLang="en-US" sz="3600" b="1" dirty="0" smtClean="0"/>
              <a:t>函數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125538"/>
            <a:ext cx="8143875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【定義】傳回重複空白的字串字元 </a:t>
            </a:r>
          </a:p>
          <a:p>
            <a:pPr eaLnBrk="1" hangingPunct="1">
              <a:defRPr/>
            </a:pP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【語法】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Space(</a:t>
            </a: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正整數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)</a:t>
            </a:r>
            <a:endParaRPr kumimoji="0" lang="zh-TW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【舉例】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請在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ch7_hwDB</a:t>
            </a: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資料庫中，找出「客戶資料表」中，將城市與區域合併顯示，並在中間空二個空白格。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zh-TW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【執行結果】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16013" y="2781300"/>
          <a:ext cx="7461250" cy="2073275"/>
        </p:xfrm>
        <a:graphic>
          <a:graphicData uri="http://schemas.openxmlformats.org/drawingml/2006/table">
            <a:tbl>
              <a:tblPr/>
              <a:tblGrid>
                <a:gridCol w="7461250"/>
              </a:tblGrid>
              <a:tr h="3658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70740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use ch7_hwDB </a:t>
                      </a:r>
                      <a:endParaRPr kumimoji="0" lang="zh-TW" altLang="zh-TW" sz="14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Go </a:t>
                      </a:r>
                      <a:endParaRPr kumimoji="0" lang="zh-TW" altLang="zh-TW" sz="1400" b="1" kern="1200" dirty="0" smtClean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客戶姓名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,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城市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+SPACE(2)+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區域 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AS 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城市區域名稱</a:t>
                      </a:r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FROM </a:t>
                      </a:r>
                      <a:r>
                        <a:rPr kumimoji="0" lang="en-US" altLang="zh-TW" sz="1400" b="1" kern="1200" dirty="0" err="1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dbo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.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客戶資料表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223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313" y="4868863"/>
            <a:ext cx="2759075" cy="198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572560" cy="65403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(Tool) phpMyAdmin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42844" y="1071546"/>
            <a:ext cx="885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微軟正黑體" pitchFamily="34" charset="-120"/>
                <a:ea typeface="微軟正黑體" pitchFamily="34" charset="-120"/>
              </a:rPr>
              <a:t>phpMyAdmin</a:t>
            </a:r>
            <a:r>
              <a:rPr lang="en-US" sz="2000" dirty="0" smtClean="0">
                <a:latin typeface="微軟正黑體" pitchFamily="34" charset="-120"/>
                <a:ea typeface="微軟正黑體" pitchFamily="34" charset="-120"/>
              </a:rPr>
              <a:t> 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是一個以</a:t>
            </a:r>
            <a:r>
              <a:rPr lang="en-US" sz="2000" dirty="0" smtClean="0">
                <a:latin typeface="微軟正黑體" pitchFamily="34" charset="-120"/>
                <a:ea typeface="微軟正黑體" pitchFamily="34" charset="-120"/>
                <a:hlinkClick r:id="rId2" tooltip="PHP"/>
              </a:rPr>
              <a:t>PHP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為基礎，以</a:t>
            </a:r>
            <a:r>
              <a:rPr lang="en-US" sz="2000" dirty="0" smtClean="0">
                <a:latin typeface="微軟正黑體" pitchFamily="34" charset="-120"/>
                <a:ea typeface="微軟正黑體" pitchFamily="34" charset="-120"/>
              </a:rPr>
              <a:t>Web-Base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方式架構在網站主機上的</a:t>
            </a:r>
            <a:r>
              <a:rPr lang="en-US" sz="2000" dirty="0" smtClean="0">
                <a:latin typeface="微軟正黑體" pitchFamily="34" charset="-120"/>
                <a:ea typeface="微軟正黑體" pitchFamily="34" charset="-120"/>
                <a:hlinkClick r:id="rId3" tooltip="MySQL"/>
              </a:rPr>
              <a:t>MySQL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的資料庫管理工具，讓管理者可用</a:t>
            </a:r>
            <a:r>
              <a:rPr lang="en-US" sz="2000" dirty="0" smtClean="0">
                <a:latin typeface="微軟正黑體" pitchFamily="34" charset="-120"/>
                <a:ea typeface="微軟正黑體" pitchFamily="34" charset="-120"/>
              </a:rPr>
              <a:t>Web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介面管理</a:t>
            </a:r>
            <a:r>
              <a:rPr lang="en-US" sz="2000" dirty="0" smtClean="0">
                <a:latin typeface="微軟正黑體" pitchFamily="34" charset="-120"/>
                <a:ea typeface="微軟正黑體" pitchFamily="34" charset="-120"/>
              </a:rPr>
              <a:t>MySQL</a:t>
            </a:r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資料庫。 。</a:t>
            </a:r>
            <a:endParaRPr lang="zh-TW" altLang="en-US" sz="20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1872851"/>
            <a:ext cx="8358246" cy="4913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142875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zh-TW" altLang="en-US" sz="3600" b="1" dirty="0" smtClean="0"/>
              <a:t>九、</a:t>
            </a:r>
            <a:r>
              <a:rPr lang="en-US" altLang="zh-TW" sz="3200" b="1" dirty="0" smtClean="0"/>
              <a:t>Replicate</a:t>
            </a:r>
            <a:r>
              <a:rPr lang="zh-TW" altLang="en-US" sz="3600" b="1" dirty="0" smtClean="0"/>
              <a:t>函數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125538"/>
            <a:ext cx="8143875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200000"/>
              </a:lnSpc>
              <a:defRPr/>
            </a:pP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【定義】傳回指定重複次數的資料</a:t>
            </a:r>
          </a:p>
          <a:p>
            <a:pPr eaLnBrk="1" hangingPunct="1">
              <a:lnSpc>
                <a:spcPct val="200000"/>
              </a:lnSpc>
              <a:defRPr/>
            </a:pP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【語法】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Replicate (‘</a:t>
            </a: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欲重複的資料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’, </a:t>
            </a: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重複次數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)</a:t>
            </a:r>
            <a:endParaRPr kumimoji="0" lang="zh-TW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【舉例】請列出「我超愛打桌球」三次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20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200000"/>
              </a:lnSpc>
              <a:defRPr/>
            </a:pP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kumimoji="0" lang="zh-TW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【執行結果】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87450" y="2997200"/>
          <a:ext cx="7461250" cy="998543"/>
        </p:xfrm>
        <a:graphic>
          <a:graphicData uri="http://schemas.openxmlformats.org/drawingml/2006/table">
            <a:tbl>
              <a:tblPr/>
              <a:tblGrid>
                <a:gridCol w="7461250"/>
              </a:tblGrid>
              <a:tr h="3657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en-US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SQL</a:t>
                      </a:r>
                      <a:r>
                        <a:rPr kumimoji="0" lang="zh-TW" altLang="en-US" sz="1600" b="1" kern="1200" dirty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指令</a:t>
                      </a: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632783"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200000"/>
                        </a:lnSpc>
                      </a:pP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SELECT Replicate ('</a:t>
                      </a:r>
                      <a:r>
                        <a:rPr kumimoji="0" lang="zh-TW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我超愛打桌球</a:t>
                      </a:r>
                      <a:r>
                        <a:rPr kumimoji="0" lang="en-US" altLang="zh-TW" sz="14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',3)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68573" marR="6857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428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0" y="4868863"/>
            <a:ext cx="4352925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TW" b="1" dirty="0" smtClean="0"/>
              <a:t>7-2.2</a:t>
            </a:r>
            <a:r>
              <a:rPr lang="zh-TW" altLang="en-US" b="1" dirty="0" smtClean="0"/>
              <a:t>使用「數值函數」</a:t>
            </a:r>
            <a:endParaRPr lang="en-US" altLang="zh-TW" sz="44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cs typeface="Times New Roman" pitchFamily="18" charset="0"/>
            </a:endParaRPr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928688"/>
            <a:ext cx="8143875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定義：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在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SQL Server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中的函數種類非常的多，首先，我們先來介紹最常使用的數值函數資料。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表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7-2  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數值函數表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143000" y="2357438"/>
          <a:ext cx="4786313" cy="4297358"/>
        </p:xfrm>
        <a:graphic>
          <a:graphicData uri="http://schemas.openxmlformats.org/drawingml/2006/table">
            <a:tbl>
              <a:tblPr/>
              <a:tblGrid>
                <a:gridCol w="1241514"/>
                <a:gridCol w="3544799"/>
              </a:tblGrid>
              <a:tr h="2133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latin typeface="+mn-ea"/>
                          <a:ea typeface="+mn-ea"/>
                          <a:cs typeface="Times New Roman"/>
                        </a:rPr>
                        <a:t>運算子</a:t>
                      </a:r>
                    </a:p>
                  </a:txBody>
                  <a:tcPr marL="16005" marR="1600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kern="100" dirty="0">
                          <a:latin typeface="+mn-ea"/>
                          <a:ea typeface="+mn-ea"/>
                          <a:cs typeface="Times New Roman"/>
                        </a:rPr>
                        <a:t>功能</a:t>
                      </a:r>
                    </a:p>
                  </a:txBody>
                  <a:tcPr marL="16005" marR="160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750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latin typeface="+mn-ea"/>
                          <a:ea typeface="+mn-ea"/>
                          <a:cs typeface="Times New Roman"/>
                        </a:rPr>
                        <a:t>Abs( )</a:t>
                      </a:r>
                      <a:endParaRPr lang="zh-TW" sz="11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b="1" kern="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取絕對值</a:t>
                      </a:r>
                      <a:endParaRPr lang="zh-TW" sz="11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0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b="1" kern="0">
                          <a:latin typeface="+mn-ea"/>
                          <a:ea typeface="+mn-ea"/>
                          <a:cs typeface="Times New Roman"/>
                        </a:rPr>
                        <a:t>ACOS(n)</a:t>
                      </a:r>
                      <a:endParaRPr lang="zh-TW" sz="1100" b="1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b="1" kern="1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反三角函數</a:t>
                      </a:r>
                      <a:endParaRPr lang="zh-TW" sz="11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0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b="1" kern="0" dirty="0">
                          <a:latin typeface="+mn-ea"/>
                          <a:ea typeface="+mn-ea"/>
                          <a:cs typeface="Times New Roman"/>
                        </a:rPr>
                        <a:t>ASIN(n)</a:t>
                      </a:r>
                      <a:endParaRPr lang="zh-TW" sz="11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750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b="1" kern="0" dirty="0">
                          <a:latin typeface="+mn-ea"/>
                          <a:ea typeface="+mn-ea"/>
                          <a:cs typeface="Times New Roman"/>
                        </a:rPr>
                        <a:t>ATAN(n)</a:t>
                      </a:r>
                      <a:endParaRPr lang="zh-TW" sz="11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148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b="1" kern="0">
                          <a:latin typeface="+mn-ea"/>
                          <a:ea typeface="+mn-ea"/>
                          <a:cs typeface="Times New Roman"/>
                        </a:rPr>
                        <a:t>CEILING(n)</a:t>
                      </a:r>
                      <a:endParaRPr lang="zh-TW" sz="1100" b="1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傳回大於或等於</a:t>
                      </a:r>
                      <a:r>
                        <a:rPr lang="en-US" sz="1100" b="1" kern="0" dirty="0">
                          <a:latin typeface="+mn-ea"/>
                          <a:ea typeface="+mn-ea"/>
                          <a:cs typeface="Times New Roman"/>
                        </a:rPr>
                        <a:t>n</a:t>
                      </a: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的最小整數值</a:t>
                      </a:r>
                      <a:endParaRPr lang="zh-TW" sz="11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8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b="1" kern="0">
                          <a:latin typeface="+mn-ea"/>
                          <a:ea typeface="+mn-ea"/>
                          <a:cs typeface="Times New Roman"/>
                        </a:rPr>
                        <a:t>COS(n)</a:t>
                      </a:r>
                      <a:endParaRPr lang="zh-TW" sz="1100" b="1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傳回</a:t>
                      </a:r>
                      <a:r>
                        <a:rPr lang="en-US" sz="1100" b="1" kern="0" dirty="0">
                          <a:latin typeface="+mn-ea"/>
                          <a:ea typeface="+mn-ea"/>
                          <a:cs typeface="Times New Roman"/>
                        </a:rPr>
                        <a:t>n</a:t>
                      </a: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的餘弦值，結果為</a:t>
                      </a:r>
                      <a:r>
                        <a:rPr lang="en-US" sz="1100" b="1" kern="0" dirty="0">
                          <a:latin typeface="+mn-ea"/>
                          <a:ea typeface="+mn-ea"/>
                          <a:cs typeface="Times New Roman"/>
                        </a:rPr>
                        <a:t>FLOAT</a:t>
                      </a: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資料型態</a:t>
                      </a:r>
                      <a:endParaRPr lang="zh-TW" sz="11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94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b="1" kern="0">
                          <a:latin typeface="+mn-ea"/>
                          <a:ea typeface="+mn-ea"/>
                          <a:cs typeface="Times New Roman"/>
                        </a:rPr>
                        <a:t>DEGREES(n)</a:t>
                      </a:r>
                      <a:endParaRPr lang="zh-TW" sz="1100" b="1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傳回</a:t>
                      </a:r>
                      <a:r>
                        <a:rPr lang="en-US" sz="1100" b="1" kern="0" dirty="0">
                          <a:latin typeface="+mn-ea"/>
                          <a:ea typeface="+mn-ea"/>
                          <a:cs typeface="Times New Roman"/>
                        </a:rPr>
                        <a:t>n</a:t>
                      </a: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弧度對應的度數</a:t>
                      </a:r>
                      <a:endParaRPr lang="zh-TW" sz="11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94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b="1" kern="0">
                          <a:latin typeface="+mn-ea"/>
                          <a:ea typeface="+mn-ea"/>
                          <a:cs typeface="Times New Roman"/>
                        </a:rPr>
                        <a:t>EXP(n)</a:t>
                      </a:r>
                      <a:endParaRPr lang="zh-TW" sz="1100" b="1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指數函數</a:t>
                      </a:r>
                      <a:endParaRPr lang="zh-TW" sz="11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94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b="1" kern="0">
                          <a:latin typeface="+mn-ea"/>
                          <a:ea typeface="+mn-ea"/>
                          <a:cs typeface="Times New Roman"/>
                        </a:rPr>
                        <a:t>FLOOR(n)</a:t>
                      </a:r>
                      <a:endParaRPr lang="zh-TW" sz="1100" b="1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傳回小於或等於</a:t>
                      </a:r>
                      <a:r>
                        <a:rPr lang="en-US" sz="1100" b="1" kern="0" dirty="0">
                          <a:latin typeface="+mn-ea"/>
                          <a:ea typeface="+mn-ea"/>
                          <a:cs typeface="Times New Roman"/>
                        </a:rPr>
                        <a:t>n</a:t>
                      </a: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的最小整數值</a:t>
                      </a:r>
                      <a:endParaRPr lang="zh-TW" sz="11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94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b="1" kern="0" dirty="0">
                          <a:latin typeface="+mn-ea"/>
                          <a:ea typeface="+mn-ea"/>
                          <a:cs typeface="Times New Roman"/>
                        </a:rPr>
                        <a:t>LOG(n)</a:t>
                      </a:r>
                      <a:endParaRPr lang="zh-TW" sz="11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傳回</a:t>
                      </a:r>
                      <a:r>
                        <a:rPr lang="en-US" sz="1100" b="1" kern="0" dirty="0">
                          <a:latin typeface="+mn-ea"/>
                          <a:ea typeface="+mn-ea"/>
                          <a:cs typeface="Times New Roman"/>
                        </a:rPr>
                        <a:t>n</a:t>
                      </a: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的自然</a:t>
                      </a:r>
                      <a:r>
                        <a:rPr lang="en-US" sz="1100" b="1" kern="0" dirty="0"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基數為</a:t>
                      </a:r>
                      <a:r>
                        <a:rPr lang="en-US" sz="1100" b="1" kern="0" dirty="0">
                          <a:latin typeface="+mn-ea"/>
                          <a:ea typeface="+mn-ea"/>
                          <a:cs typeface="Times New Roman"/>
                        </a:rPr>
                        <a:t>e)</a:t>
                      </a: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對數值</a:t>
                      </a:r>
                      <a:endParaRPr lang="zh-TW" sz="11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94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b="1" kern="0">
                          <a:latin typeface="+mn-ea"/>
                          <a:ea typeface="+mn-ea"/>
                          <a:cs typeface="Times New Roman"/>
                        </a:rPr>
                        <a:t>LOG10(n)</a:t>
                      </a:r>
                      <a:endParaRPr lang="zh-TW" sz="1100" b="1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傳回</a:t>
                      </a:r>
                      <a:r>
                        <a:rPr lang="en-US" sz="1100" b="1" kern="0" dirty="0">
                          <a:latin typeface="+mn-ea"/>
                          <a:ea typeface="+mn-ea"/>
                          <a:cs typeface="Times New Roman"/>
                        </a:rPr>
                        <a:t>n</a:t>
                      </a: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的對數值</a:t>
                      </a:r>
                      <a:r>
                        <a:rPr lang="en-US" sz="1100" b="1" kern="0" dirty="0"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基數為</a:t>
                      </a:r>
                      <a:r>
                        <a:rPr lang="en-US" sz="1100" b="1" kern="0" dirty="0">
                          <a:latin typeface="+mn-ea"/>
                          <a:ea typeface="+mn-ea"/>
                          <a:cs typeface="Times New Roman"/>
                        </a:rPr>
                        <a:t>10)</a:t>
                      </a:r>
                      <a:endParaRPr lang="zh-TW" sz="11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94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b="1" kern="0">
                          <a:latin typeface="+mn-ea"/>
                          <a:ea typeface="+mn-ea"/>
                          <a:cs typeface="Times New Roman"/>
                        </a:rPr>
                        <a:t>PI()</a:t>
                      </a:r>
                      <a:endParaRPr lang="zh-TW" sz="1100" b="1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b="1" kern="0">
                          <a:latin typeface="+mn-ea"/>
                          <a:ea typeface="+mn-ea"/>
                          <a:cs typeface="Times New Roman"/>
                        </a:rPr>
                        <a:t>傳回圓周率</a:t>
                      </a:r>
                      <a:r>
                        <a:rPr lang="en-US" sz="1100" b="1" kern="0">
                          <a:latin typeface="+mn-ea"/>
                          <a:ea typeface="+mn-ea"/>
                          <a:cs typeface="Times New Roman"/>
                        </a:rPr>
                        <a:t>(3.14…)</a:t>
                      </a:r>
                      <a:endParaRPr lang="zh-TW" sz="1100" b="1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94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b="1" kern="0">
                          <a:latin typeface="+mn-ea"/>
                          <a:ea typeface="+mn-ea"/>
                          <a:cs typeface="Times New Roman"/>
                        </a:rPr>
                        <a:t>POWER(x,y)</a:t>
                      </a:r>
                      <a:endParaRPr lang="zh-TW" sz="1100" b="1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傳回</a:t>
                      </a:r>
                      <a:r>
                        <a:rPr lang="en-US" sz="1100" b="1" kern="0" dirty="0" err="1">
                          <a:latin typeface="+mn-ea"/>
                          <a:ea typeface="+mn-ea"/>
                          <a:cs typeface="Times New Roman"/>
                        </a:rPr>
                        <a:t>x~y</a:t>
                      </a: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的值</a:t>
                      </a:r>
                      <a:endParaRPr lang="zh-TW" sz="11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94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b="1" kern="0">
                          <a:latin typeface="+mn-ea"/>
                          <a:ea typeface="+mn-ea"/>
                          <a:cs typeface="Times New Roman"/>
                        </a:rPr>
                        <a:t>RAND</a:t>
                      </a:r>
                      <a:endParaRPr lang="zh-TW" sz="1100" b="1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b="1" kern="0">
                          <a:latin typeface="+mn-ea"/>
                          <a:ea typeface="+mn-ea"/>
                          <a:cs typeface="Times New Roman"/>
                        </a:rPr>
                        <a:t>傳回</a:t>
                      </a:r>
                      <a:r>
                        <a:rPr lang="en-US" sz="1100" b="1" kern="0">
                          <a:latin typeface="+mn-ea"/>
                          <a:ea typeface="+mn-ea"/>
                          <a:cs typeface="Times New Roman"/>
                        </a:rPr>
                        <a:t>0-1</a:t>
                      </a:r>
                      <a:r>
                        <a:rPr lang="zh-TW" sz="1100" b="1" kern="0">
                          <a:latin typeface="+mn-ea"/>
                          <a:ea typeface="+mn-ea"/>
                          <a:cs typeface="Times New Roman"/>
                        </a:rPr>
                        <a:t>之間的随機值，結果為</a:t>
                      </a:r>
                      <a:r>
                        <a:rPr lang="en-US" sz="1100" b="1" kern="0">
                          <a:latin typeface="+mn-ea"/>
                          <a:ea typeface="+mn-ea"/>
                          <a:cs typeface="Times New Roman"/>
                        </a:rPr>
                        <a:t>FLOAT</a:t>
                      </a:r>
                      <a:r>
                        <a:rPr lang="zh-TW" sz="1100" b="1" kern="0">
                          <a:latin typeface="+mn-ea"/>
                          <a:ea typeface="+mn-ea"/>
                          <a:cs typeface="Times New Roman"/>
                        </a:rPr>
                        <a:t>資料型態</a:t>
                      </a:r>
                      <a:endParaRPr lang="zh-TW" sz="1100" b="1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94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b="1" kern="0">
                          <a:latin typeface="+mn-ea"/>
                          <a:ea typeface="+mn-ea"/>
                          <a:cs typeface="Times New Roman"/>
                        </a:rPr>
                        <a:t>ROUND(n,p,[t])</a:t>
                      </a:r>
                      <a:endParaRPr lang="zh-TW" sz="1100" b="1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b="1" kern="100" dirty="0">
                          <a:latin typeface="+mn-ea"/>
                          <a:ea typeface="+mn-ea"/>
                          <a:cs typeface="新細明體"/>
                        </a:rPr>
                        <a:t>取四捨五入</a:t>
                      </a:r>
                      <a:endParaRPr lang="zh-TW" sz="11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94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b="1" kern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ROWCOUNT_BIG</a:t>
                      </a:r>
                      <a:endParaRPr lang="zh-TW" sz="1100" b="1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b="1" kern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imes New Roman"/>
                        </a:rPr>
                        <a:t>傳回系统執行的、受最後一行</a:t>
                      </a:r>
                      <a:r>
                        <a:rPr lang="en-US" sz="1100" b="1" kern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imes New Roman"/>
                        </a:rPr>
                        <a:t>T-SQL</a:t>
                      </a:r>
                      <a:r>
                        <a:rPr lang="zh-TW" sz="1100" b="1" kern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Times New Roman"/>
                        </a:rPr>
                        <a:t>語句影響的行數</a:t>
                      </a:r>
                      <a:endParaRPr lang="zh-TW" sz="11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94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b="1" kern="0">
                          <a:latin typeface="+mn-ea"/>
                          <a:ea typeface="+mn-ea"/>
                          <a:cs typeface="Times New Roman"/>
                        </a:rPr>
                        <a:t>SIGN(n)</a:t>
                      </a:r>
                      <a:endParaRPr lang="zh-TW" sz="1100" b="1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傳回</a:t>
                      </a:r>
                      <a:r>
                        <a:rPr lang="en-US" sz="1100" b="1" kern="0" dirty="0">
                          <a:latin typeface="+mn-ea"/>
                          <a:ea typeface="+mn-ea"/>
                          <a:cs typeface="Times New Roman"/>
                        </a:rPr>
                        <a:t>n</a:t>
                      </a: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值的符號數字（正數為，負數為</a:t>
                      </a:r>
                      <a:r>
                        <a:rPr lang="en-US" sz="1100" b="1" kern="0" dirty="0">
                          <a:latin typeface="+mn-ea"/>
                          <a:ea typeface="+mn-ea"/>
                          <a:cs typeface="Times New Roman"/>
                        </a:rPr>
                        <a:t>-1</a:t>
                      </a: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，</a:t>
                      </a:r>
                      <a:r>
                        <a:rPr lang="en-US" sz="1100" b="1" kern="0" dirty="0">
                          <a:latin typeface="+mn-ea"/>
                          <a:ea typeface="+mn-ea"/>
                          <a:cs typeface="Times New Roman"/>
                        </a:rPr>
                        <a:t>0</a:t>
                      </a: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為</a:t>
                      </a:r>
                      <a:r>
                        <a:rPr lang="en-US" sz="1100" b="1" kern="0" dirty="0">
                          <a:latin typeface="+mn-ea"/>
                          <a:ea typeface="+mn-ea"/>
                          <a:cs typeface="Times New Roman"/>
                        </a:rPr>
                        <a:t>0</a:t>
                      </a: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）</a:t>
                      </a:r>
                      <a:endParaRPr lang="zh-TW" sz="11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94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b="1" kern="0">
                          <a:latin typeface="+mn-ea"/>
                          <a:ea typeface="+mn-ea"/>
                          <a:cs typeface="Times New Roman"/>
                        </a:rPr>
                        <a:t>SIN(n)</a:t>
                      </a:r>
                      <a:endParaRPr lang="zh-TW" sz="1100" b="1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傳回</a:t>
                      </a:r>
                      <a:r>
                        <a:rPr lang="en-US" sz="1100" b="1" kern="0" dirty="0">
                          <a:latin typeface="+mn-ea"/>
                          <a:ea typeface="+mn-ea"/>
                          <a:cs typeface="Times New Roman"/>
                        </a:rPr>
                        <a:t>n</a:t>
                      </a: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的正弦值，結果為</a:t>
                      </a:r>
                      <a:r>
                        <a:rPr lang="en-US" sz="1100" b="1" kern="0" dirty="0">
                          <a:latin typeface="+mn-ea"/>
                          <a:ea typeface="+mn-ea"/>
                          <a:cs typeface="Times New Roman"/>
                        </a:rPr>
                        <a:t>FLOAT</a:t>
                      </a: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資料型態</a:t>
                      </a:r>
                      <a:endParaRPr lang="zh-TW" sz="11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94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b="1" kern="0">
                          <a:latin typeface="+mn-ea"/>
                          <a:ea typeface="+mn-ea"/>
                          <a:cs typeface="Times New Roman"/>
                        </a:rPr>
                        <a:t>SQRT(n)</a:t>
                      </a:r>
                      <a:endParaRPr lang="zh-TW" sz="1100" b="1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傳回</a:t>
                      </a:r>
                      <a:r>
                        <a:rPr lang="en-US" sz="1100" b="1" kern="0" dirty="0">
                          <a:latin typeface="+mn-ea"/>
                          <a:ea typeface="+mn-ea"/>
                          <a:cs typeface="Times New Roman"/>
                        </a:rPr>
                        <a:t>n</a:t>
                      </a: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的平方根值</a:t>
                      </a:r>
                      <a:endParaRPr lang="zh-TW" sz="11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94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b="1" kern="0">
                          <a:latin typeface="+mn-ea"/>
                          <a:ea typeface="+mn-ea"/>
                          <a:cs typeface="Times New Roman"/>
                        </a:rPr>
                        <a:t>SQUARE(n)</a:t>
                      </a:r>
                      <a:endParaRPr lang="zh-TW" sz="1100" b="1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傳回</a:t>
                      </a:r>
                      <a:r>
                        <a:rPr lang="en-US" sz="1100" b="1" kern="0" dirty="0">
                          <a:latin typeface="+mn-ea"/>
                          <a:ea typeface="+mn-ea"/>
                          <a:cs typeface="Times New Roman"/>
                        </a:rPr>
                        <a:t>n</a:t>
                      </a: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的平方值</a:t>
                      </a:r>
                      <a:endParaRPr lang="zh-TW" sz="11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94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b="1" kern="0">
                          <a:latin typeface="+mn-ea"/>
                          <a:ea typeface="+mn-ea"/>
                          <a:cs typeface="Times New Roman"/>
                        </a:rPr>
                        <a:t>TAN(n)</a:t>
                      </a:r>
                      <a:endParaRPr lang="zh-TW" sz="1100" b="1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傳回</a:t>
                      </a:r>
                      <a:r>
                        <a:rPr lang="en-US" sz="1100" b="1" kern="0" dirty="0">
                          <a:latin typeface="+mn-ea"/>
                          <a:ea typeface="+mn-ea"/>
                          <a:cs typeface="Times New Roman"/>
                        </a:rPr>
                        <a:t>n</a:t>
                      </a: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的正切值，結果為</a:t>
                      </a:r>
                      <a:r>
                        <a:rPr lang="en-US" sz="1100" b="1" kern="0" dirty="0">
                          <a:latin typeface="+mn-ea"/>
                          <a:ea typeface="+mn-ea"/>
                          <a:cs typeface="Times New Roman"/>
                        </a:rPr>
                        <a:t>FLOAT</a:t>
                      </a:r>
                      <a:r>
                        <a:rPr lang="zh-TW" sz="1100" b="1" kern="0" dirty="0">
                          <a:latin typeface="+mn-ea"/>
                          <a:ea typeface="+mn-ea"/>
                          <a:cs typeface="Times New Roman"/>
                        </a:rPr>
                        <a:t>資料型態</a:t>
                      </a:r>
                      <a:endParaRPr lang="zh-TW" sz="1100" b="1" kern="1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6005" marR="1600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zh-TW" altLang="en-US" sz="4400" b="1" dirty="0" smtClean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cs typeface="Times New Roman" pitchFamily="18" charset="0"/>
              </a:rPr>
              <a:t>一、</a:t>
            </a:r>
            <a:r>
              <a:rPr lang="en-US" altLang="zh-TW" sz="4400" b="1" dirty="0" smtClean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cs typeface="Times New Roman" pitchFamily="18" charset="0"/>
              </a:rPr>
              <a:t>Abs(x)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143000"/>
            <a:ext cx="8143875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定義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zh-TW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取</a:t>
            </a:r>
            <a:r>
              <a:rPr kumimoji="0" lang="en-US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x</a:t>
            </a:r>
            <a:r>
              <a:rPr kumimoji="0" lang="zh-TW" alt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的絕對值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實例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】Abs(-3.14)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範例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143000" y="2714625"/>
          <a:ext cx="6858000" cy="2532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0"/>
              </a:tblGrid>
              <a:tr h="365847"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1439" marR="91439" marT="45731" marB="45731"/>
                </a:tc>
              </a:tr>
              <a:tr h="216621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 ‘</a:t>
                      </a:r>
                      <a:r>
                        <a:rPr kumimoji="0"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印出：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 + CONVERT(</a:t>
                      </a:r>
                      <a:r>
                        <a:rPr kumimoji="0"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char,Abs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(100))      --</a:t>
                      </a:r>
                      <a:r>
                        <a:rPr kumimoji="0"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印出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kumimoji="0" lang="zh-TW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 '</a:t>
                      </a:r>
                      <a:r>
                        <a:rPr kumimoji="0"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印出：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 + CONVERT(</a:t>
                      </a:r>
                      <a:r>
                        <a:rPr kumimoji="0"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char,Abs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(-100))     --</a:t>
                      </a:r>
                      <a:r>
                        <a:rPr kumimoji="0"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印出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kumimoji="0" lang="zh-TW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 ‘</a:t>
                      </a:r>
                      <a:r>
                        <a:rPr kumimoji="0"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印出：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 + CONVERT(</a:t>
                      </a:r>
                      <a:r>
                        <a:rPr kumimoji="0"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char,Abs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(-3.14))    --</a:t>
                      </a:r>
                      <a:r>
                        <a:rPr kumimoji="0"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印出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3.14</a:t>
                      </a:r>
                      <a:endParaRPr kumimoji="0" lang="zh-TW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 ‘</a:t>
                      </a:r>
                      <a:r>
                        <a:rPr kumimoji="0"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印出：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’ + CONVERT(</a:t>
                      </a:r>
                      <a:r>
                        <a:rPr kumimoji="0"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char,Abs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(0.11))      --</a:t>
                      </a:r>
                      <a:r>
                        <a:rPr kumimoji="0"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印出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.11</a:t>
                      </a:r>
                      <a:endParaRPr kumimoji="0" lang="zh-TW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 '</a:t>
                      </a:r>
                      <a:r>
                        <a:rPr kumimoji="0"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印出：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 + CONVERT(</a:t>
                      </a:r>
                      <a:r>
                        <a:rPr kumimoji="0"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char,Abs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(0))          --</a:t>
                      </a:r>
                      <a:r>
                        <a:rPr kumimoji="0" lang="zh-TW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印出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dirty="0"/>
                    </a:p>
                  </a:txBody>
                  <a:tcPr marL="91439" marR="91439" marT="45731" marB="45731"/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zh-TW" altLang="en-US" sz="3100" b="1" dirty="0" smtClean="0"/>
              <a:t>三、 </a:t>
            </a:r>
            <a:r>
              <a:rPr lang="en-US" sz="3200" dirty="0" smtClean="0"/>
              <a:t>CEILING(n)</a:t>
            </a:r>
            <a:r>
              <a:rPr lang="zh-TW" altLang="en-US" sz="3100" b="1" dirty="0" smtClean="0"/>
              <a:t>函數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143000"/>
            <a:ext cx="8143875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語法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Ceiling(n) 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說明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取≧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n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的最小整數值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舉例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214438" y="2714625"/>
          <a:ext cx="7643812" cy="1285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0670"/>
                <a:gridCol w="3443142"/>
              </a:tblGrid>
              <a:tr h="371023"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撰寫</a:t>
                      </a:r>
                      <a:r>
                        <a:rPr lang="en-US" altLang="zh-TW" sz="1800" dirty="0" smtClean="0"/>
                        <a:t>SQL</a:t>
                      </a:r>
                      <a:r>
                        <a:rPr lang="zh-TW" altLang="en-US" sz="1800" dirty="0" smtClean="0"/>
                        <a:t>指令</a:t>
                      </a:r>
                      <a:endParaRPr lang="zh-TW" altLang="en-US" sz="1800" dirty="0"/>
                    </a:p>
                  </a:txBody>
                  <a:tcPr marL="91439" marR="91439" marT="45743" marB="45743"/>
                </a:tc>
                <a:tc>
                  <a:txBody>
                    <a:bodyPr/>
                    <a:lstStyle/>
                    <a:p>
                      <a:r>
                        <a:rPr kumimoji="0" lang="zh-TW" alt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輸出結果</a:t>
                      </a:r>
                    </a:p>
                  </a:txBody>
                  <a:tcPr marL="91439" marR="91439" marT="45743" marB="45743"/>
                </a:tc>
              </a:tr>
              <a:tr h="914852"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  Ceiling(99.9) as [Ceiling(99.9)]</a:t>
                      </a:r>
                      <a:endParaRPr kumimoji="0" lang="zh-TW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 Ceiling(-99.9) as [Ceiling(-99.9)]</a:t>
                      </a:r>
                      <a:endParaRPr kumimoji="0" lang="zh-TW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 Ceiling(1.99) as [Ceiling(1.99)]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91439" marR="91439" marT="45743" marB="45743"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Ceiling (99.9)=100</a:t>
                      </a:r>
                      <a:endParaRPr kumimoji="0" lang="zh-TW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Ceiling (-99.9)=-99</a:t>
                      </a:r>
                      <a:endParaRPr kumimoji="0" lang="zh-TW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Ceiling (1.99)=2</a:t>
                      </a:r>
                      <a:endParaRPr kumimoji="0"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43" marB="45743"/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zh-TW" altLang="en-US" sz="3100" b="1" dirty="0" smtClean="0"/>
              <a:t>七、 </a:t>
            </a:r>
            <a:r>
              <a:rPr lang="en-US" sz="3200" dirty="0" smtClean="0"/>
              <a:t>Floor ( )  </a:t>
            </a:r>
            <a:r>
              <a:rPr lang="zh-TW" altLang="en-US" sz="3200" dirty="0" smtClean="0"/>
              <a:t>取≦</a:t>
            </a:r>
            <a:r>
              <a:rPr lang="en-US" sz="3200" dirty="0" smtClean="0"/>
              <a:t>x</a:t>
            </a:r>
            <a:r>
              <a:rPr lang="zh-TW" altLang="en-US" sz="3200" dirty="0" smtClean="0"/>
              <a:t>的最大整數值</a:t>
            </a:r>
            <a:r>
              <a:rPr lang="zh-TW" altLang="en-US" sz="3100" b="1" dirty="0" smtClean="0"/>
              <a:t>函數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143000"/>
            <a:ext cx="8143875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語法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】Floor (x);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說明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取≦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x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的最大整數值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舉例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214438" y="2714625"/>
          <a:ext cx="7643812" cy="1559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0670"/>
                <a:gridCol w="3443142"/>
              </a:tblGrid>
              <a:tr h="370455"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撰寫</a:t>
                      </a:r>
                      <a:r>
                        <a:rPr lang="en-US" altLang="zh-TW" sz="1800" dirty="0" smtClean="0"/>
                        <a:t>SQL</a:t>
                      </a:r>
                      <a:r>
                        <a:rPr lang="zh-TW" altLang="en-US" sz="1800" dirty="0" smtClean="0"/>
                        <a:t>指令</a:t>
                      </a:r>
                      <a:endParaRPr lang="zh-TW" altLang="en-US" sz="1800" dirty="0"/>
                    </a:p>
                  </a:txBody>
                  <a:tcPr marL="91439" marR="91439" marT="45673" marB="45673"/>
                </a:tc>
                <a:tc>
                  <a:txBody>
                    <a:bodyPr/>
                    <a:lstStyle/>
                    <a:p>
                      <a:r>
                        <a:rPr kumimoji="0" lang="zh-TW" alt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輸出結果</a:t>
                      </a:r>
                    </a:p>
                  </a:txBody>
                  <a:tcPr marL="91439" marR="91439" marT="45673" marB="45673"/>
                </a:tc>
              </a:tr>
              <a:tr h="1188470"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 Floor(99.9) as [Floor(99.9)]</a:t>
                      </a:r>
                      <a:endParaRPr kumimoji="0" lang="zh-TW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 Floor(-99.9) as [Floor(-99.9)]</a:t>
                      </a:r>
                      <a:endParaRPr kumimoji="0" lang="zh-TW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 Floor(1.99) as [Floor(1.99)]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91439" marR="91439" marT="45673" marB="45673"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Floor (99.9)=99</a:t>
                      </a:r>
                      <a:endParaRPr kumimoji="0" lang="zh-TW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Floor (-99.9)=-100</a:t>
                      </a:r>
                      <a:endParaRPr kumimoji="0" lang="zh-TW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Floor (1.99)=1</a:t>
                      </a:r>
                      <a:b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endParaRPr kumimoji="0" lang="zh-TW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673" marB="45673"/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zh-TW" altLang="en-US" sz="3100" b="1" dirty="0" smtClean="0"/>
              <a:t>十一、 </a:t>
            </a:r>
            <a:r>
              <a:rPr lang="en-US" sz="3200" dirty="0" smtClean="0"/>
              <a:t>power ( )</a:t>
            </a:r>
            <a:r>
              <a:rPr lang="en-US" sz="3200" b="1" dirty="0" smtClean="0"/>
              <a:t>   </a:t>
            </a:r>
            <a:r>
              <a:rPr lang="zh-TW" altLang="en-US" sz="3200" dirty="0" smtClean="0"/>
              <a:t>取次方</a:t>
            </a:r>
            <a:r>
              <a:rPr lang="zh-TW" altLang="en-US" sz="3100" b="1" dirty="0" smtClean="0"/>
              <a:t>函數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143000"/>
            <a:ext cx="8143875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語法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power(</a:t>
            </a:r>
            <a:r>
              <a:rPr kumimoji="0" lang="en-US" altLang="en-US" sz="2000" b="1" dirty="0" err="1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x,y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)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說明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取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x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的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y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次方。</a:t>
            </a:r>
            <a:r>
              <a:rPr kumimoji="0" lang="en-US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範例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214438" y="2714625"/>
          <a:ext cx="7643812" cy="741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9250"/>
                <a:gridCol w="2214562"/>
              </a:tblGrid>
              <a:tr h="370682"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撰寫</a:t>
                      </a:r>
                      <a:r>
                        <a:rPr lang="en-US" altLang="zh-TW" sz="1800" dirty="0" smtClean="0"/>
                        <a:t>SQL</a:t>
                      </a:r>
                      <a:r>
                        <a:rPr lang="zh-TW" altLang="en-US" sz="1800" dirty="0" smtClean="0"/>
                        <a:t>指令</a:t>
                      </a:r>
                      <a:endParaRPr lang="zh-TW" altLang="en-US" sz="1800" dirty="0"/>
                    </a:p>
                  </a:txBody>
                  <a:tcPr marL="91439" marR="91439" marT="45700" marB="45700"/>
                </a:tc>
                <a:tc>
                  <a:txBody>
                    <a:bodyPr/>
                    <a:lstStyle/>
                    <a:p>
                      <a:r>
                        <a:rPr kumimoji="0" lang="zh-TW" alt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輸出結果</a:t>
                      </a:r>
                    </a:p>
                  </a:txBody>
                  <a:tcPr marL="91439" marR="91439" marT="45700" marB="45700"/>
                </a:tc>
              </a:tr>
              <a:tr h="370682"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 'Power(2,10)=' + CONVERT(</a:t>
                      </a:r>
                      <a:r>
                        <a:rPr kumimoji="0"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char,Power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(2, 10)) 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91439" marR="91439" marT="45700" marB="45700"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1024</a:t>
                      </a:r>
                      <a:endParaRPr kumimoji="0" lang="zh-TW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00" marB="45700"/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zh-TW" altLang="en-US" sz="3100" b="1" dirty="0" smtClean="0"/>
              <a:t>十二、 </a:t>
            </a:r>
            <a:r>
              <a:rPr lang="en-US" sz="3200" b="1" dirty="0" smtClean="0"/>
              <a:t>Rand ( )   </a:t>
            </a:r>
            <a:r>
              <a:rPr lang="zh-TW" altLang="en-US" sz="3200" b="1" dirty="0" smtClean="0"/>
              <a:t>亂數函數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143000"/>
            <a:ext cx="8143875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語法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en-US" altLang="zh-TW" sz="2000" b="1" dirty="0" err="1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Rand_value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=Rand( )  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說明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Rand()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亂數的值是：</a:t>
            </a:r>
            <a:r>
              <a:rPr kumimoji="0"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0</a:t>
            </a:r>
            <a:r>
              <a:rPr kumimoji="0"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≦</a:t>
            </a:r>
            <a:r>
              <a:rPr kumimoji="0" lang="en-US" altLang="zh-TW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Rand_Value</a:t>
            </a:r>
            <a:r>
              <a:rPr kumimoji="0"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&lt;1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，亦即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0~1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之間的值。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如果我們要取得某一特定範圍的亂數時，我們可以套用以下的公式：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亂數</a:t>
            </a:r>
            <a:r>
              <a:rPr kumimoji="0"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= CONVERT(</a:t>
            </a:r>
            <a:r>
              <a:rPr kumimoji="0" lang="en-US" altLang="zh-TW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Int,Rand</a:t>
            </a:r>
            <a:r>
              <a:rPr kumimoji="0"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()* ( </a:t>
            </a:r>
            <a:r>
              <a:rPr kumimoji="0"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上限</a:t>
            </a:r>
            <a:r>
              <a:rPr kumimoji="0"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- </a:t>
            </a:r>
            <a:r>
              <a:rPr kumimoji="0"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下限</a:t>
            </a:r>
            <a:r>
              <a:rPr kumimoji="0"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+ 1) + </a:t>
            </a:r>
            <a:r>
              <a:rPr kumimoji="0"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下限</a:t>
            </a:r>
            <a:r>
              <a:rPr kumimoji="0"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)</a:t>
            </a:r>
            <a:endParaRPr kumimoji="0" lang="zh-TW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如果我們拿投擲骰子的每一個點當作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1 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到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6 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的亂數，其</a:t>
            </a:r>
            <a:r>
              <a:rPr kumimoji="0"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上限值</a:t>
            </a:r>
            <a:r>
              <a:rPr kumimoji="0"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=6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；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下限值</a:t>
            </a:r>
            <a:r>
              <a:rPr kumimoji="0" lang="en-US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=1  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則我們可以套用上面的公式得：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 err="1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Point_Num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= CONVERT(</a:t>
            </a:r>
            <a:r>
              <a:rPr kumimoji="0" lang="en-US" altLang="zh-TW" sz="2000" b="1" dirty="0" err="1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Int,Rand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()*(6-1+1))+1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或化簡為：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 err="1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Point_Num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= CONVERT(</a:t>
            </a:r>
            <a:r>
              <a:rPr kumimoji="0" lang="en-US" altLang="zh-TW" sz="2000" b="1" dirty="0" err="1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Int,Rand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()*6)+1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zh-TW" altLang="en-US" sz="3100" b="1" dirty="0" smtClean="0"/>
              <a:t>十三、 </a:t>
            </a:r>
            <a:r>
              <a:rPr lang="pt-BR" sz="3200" b="1" dirty="0" smtClean="0"/>
              <a:t>round ( )   </a:t>
            </a:r>
            <a:r>
              <a:rPr lang="zh-TW" altLang="en-US" sz="3200" b="1" dirty="0" smtClean="0"/>
              <a:t>取四捨五入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143000"/>
            <a:ext cx="8143875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語法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pt-BR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Round(</a:t>
            </a:r>
            <a:r>
              <a:rPr kumimoji="0" lang="pt-BR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num</a:t>
            </a:r>
            <a:r>
              <a:rPr kumimoji="0" lang="pt-BR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,</a:t>
            </a:r>
            <a:r>
              <a:rPr kumimoji="0" lang="pt-BR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length</a:t>
            </a:r>
            <a:r>
              <a:rPr kumimoji="0" lang="pt-BR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[,</a:t>
            </a:r>
            <a:r>
              <a:rPr kumimoji="0" lang="pt-BR" altLang="zh-TW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function</a:t>
            </a:r>
            <a:r>
              <a:rPr kumimoji="0" lang="pt-BR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])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說明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pt-BR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num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代表數字型態的資料。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pt-BR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          </a:t>
            </a:r>
            <a:r>
              <a:rPr kumimoji="0" lang="pt-BR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length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代表精準度之位數。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pt-BR" altLang="zh-TW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          Function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當其值省略或為</a:t>
            </a:r>
            <a:r>
              <a:rPr kumimoji="0" lang="pt-BR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0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時，代表要進行四捨五入。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                           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當為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1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時，代表無條件捨去。</a:t>
            </a:r>
          </a:p>
          <a:p>
            <a:pPr eaLnBrk="1" hangingPunct="1"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範例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43000" y="4000500"/>
          <a:ext cx="7643813" cy="1600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5304"/>
                <a:gridCol w="1478509"/>
              </a:tblGrid>
              <a:tr h="365716"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撰寫</a:t>
                      </a:r>
                      <a:r>
                        <a:rPr lang="en-US" altLang="zh-TW" sz="1800" dirty="0" smtClean="0"/>
                        <a:t>SQL</a:t>
                      </a:r>
                      <a:r>
                        <a:rPr lang="zh-TW" altLang="en-US" sz="1800" dirty="0" smtClean="0"/>
                        <a:t>指令</a:t>
                      </a:r>
                      <a:endParaRPr lang="zh-TW" altLang="en-US" sz="1800" dirty="0"/>
                    </a:p>
                  </a:txBody>
                  <a:tcPr marL="91439" marR="91439" marT="45704" marB="45704"/>
                </a:tc>
                <a:tc>
                  <a:txBody>
                    <a:bodyPr/>
                    <a:lstStyle/>
                    <a:p>
                      <a:r>
                        <a:rPr kumimoji="0" lang="zh-TW" alt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輸出結果</a:t>
                      </a:r>
                    </a:p>
                  </a:txBody>
                  <a:tcPr marL="91439" marR="91439" marT="45704" marB="45704"/>
                </a:tc>
              </a:tr>
              <a:tr h="1234484"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 'Round(100.15)=' + CONVERT(</a:t>
                      </a:r>
                      <a:r>
                        <a:rPr kumimoji="0"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char,Round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(100.25,1)) ;   </a:t>
                      </a:r>
                      <a:endParaRPr kumimoji="0" lang="zh-TW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 'Round(100.15)=' + CONVERT(</a:t>
                      </a:r>
                      <a:r>
                        <a:rPr kumimoji="0"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char,Round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(100.25,1,0)) ;       </a:t>
                      </a:r>
                      <a:endParaRPr kumimoji="0" lang="zh-TW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 'Round(100.15)=' + CONVERT(</a:t>
                      </a:r>
                      <a:r>
                        <a:rPr kumimoji="0"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char,Round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(100.25,1,1)) ; 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91439" marR="91439" marT="45704" marB="45704"/>
                </a:tc>
                <a:tc>
                  <a:txBody>
                    <a:bodyPr/>
                    <a:lstStyle/>
                    <a:p>
                      <a:r>
                        <a:rPr kumimoji="0" lang="en-US" altLang="zh-TW" sz="1800" b="1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100.30</a:t>
                      </a:r>
                    </a:p>
                    <a:p>
                      <a:r>
                        <a:rPr kumimoji="0" lang="en-US" altLang="zh-TW" sz="18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100.30</a:t>
                      </a:r>
                    </a:p>
                    <a:p>
                      <a:r>
                        <a:rPr kumimoji="0" lang="en-US" altLang="zh-TW" sz="1800" b="1" kern="1200" dirty="0" smtClean="0">
                          <a:solidFill>
                            <a:srgbClr val="320E04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 pitchFamily="18" charset="0"/>
                        </a:rPr>
                        <a:t>100.20</a:t>
                      </a:r>
                      <a:endParaRPr kumimoji="0" lang="zh-TW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04" marB="45704"/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0"/>
            <a:ext cx="8215312" cy="1143000"/>
          </a:xfrm>
        </p:spPr>
        <p:txBody>
          <a:bodyPr/>
          <a:lstStyle/>
          <a:p>
            <a:pPr>
              <a:defRPr/>
            </a:pPr>
            <a:r>
              <a:rPr lang="zh-TW" altLang="en-US" sz="3100" b="1" dirty="0" smtClean="0"/>
              <a:t> 十五、 </a:t>
            </a:r>
            <a:r>
              <a:rPr lang="pt-BR" sz="3200" b="1" dirty="0" smtClean="0"/>
              <a:t>S</a:t>
            </a:r>
            <a:r>
              <a:rPr lang="pt-BR" sz="3200" dirty="0" smtClean="0"/>
              <a:t>qrt ( )</a:t>
            </a:r>
            <a:r>
              <a:rPr lang="pt-BR" sz="3200" b="1" dirty="0" smtClean="0"/>
              <a:t> </a:t>
            </a:r>
            <a:r>
              <a:rPr lang="zh-TW" altLang="en-US" sz="3200" dirty="0" smtClean="0"/>
              <a:t>取平方根</a:t>
            </a:r>
            <a:r>
              <a:rPr lang="zh-TW" altLang="en-US" sz="3100" b="1" dirty="0" smtClean="0"/>
              <a:t>函數</a:t>
            </a:r>
            <a:r>
              <a:rPr lang="zh-TW" altLang="en-US" b="1" dirty="0" smtClean="0"/>
              <a:t>　</a:t>
            </a:r>
            <a:endParaRPr lang="zh-TW" altLang="en-US" dirty="0"/>
          </a:p>
        </p:txBody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1000125" y="1143000"/>
            <a:ext cx="8143875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語法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en-US" altLang="zh-TW" sz="2000" b="1" dirty="0" err="1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sqrt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(x);   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說明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取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x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的平方根，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x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必須≧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0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，否則程式會產生錯誤。</a:t>
            </a:r>
            <a:endParaRPr kumimoji="0" lang="en-US" altLang="zh-TW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               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程式中的</a:t>
            </a:r>
            <a:r>
              <a:rPr kumimoji="0" lang="en-US" altLang="zh-TW" sz="2000" b="1" dirty="0" err="1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Sqrt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(x)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是數學上的</a:t>
            </a:r>
            <a:r>
              <a:rPr lang="en-US" sz="2000" dirty="0"/>
              <a:t>X</a:t>
            </a:r>
            <a:r>
              <a:rPr lang="en-US" sz="2000" baseline="30000" dirty="0"/>
              <a:t>1/2</a:t>
            </a:r>
            <a:endParaRPr lang="zh-TW" altLang="en-US" sz="2000" dirty="0"/>
          </a:p>
          <a:p>
            <a:pPr eaLnBrk="1" hangingPunct="1">
              <a:lnSpc>
                <a:spcPct val="150000"/>
              </a:lnSpc>
              <a:defRPr/>
            </a:pP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【</a:t>
            </a:r>
            <a:r>
              <a:rPr kumimoji="0" lang="zh-TW" altLang="en-US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範例</a:t>
            </a:r>
            <a:r>
              <a:rPr kumimoji="0" lang="en-US" altLang="zh-TW" sz="2000" b="1" dirty="0">
                <a:solidFill>
                  <a:srgbClr val="320E0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】</a:t>
            </a:r>
            <a:endParaRPr kumimoji="0" lang="zh-TW" altLang="en-US" sz="2000" b="1" dirty="0">
              <a:solidFill>
                <a:srgbClr val="320E04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43000" y="3000375"/>
          <a:ext cx="7643813" cy="1412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0625"/>
                <a:gridCol w="2643188"/>
              </a:tblGrid>
              <a:tr h="498110"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撰寫</a:t>
                      </a:r>
                      <a:r>
                        <a:rPr lang="en-US" altLang="zh-TW" sz="1800" dirty="0" smtClean="0"/>
                        <a:t>SQL</a:t>
                      </a:r>
                      <a:r>
                        <a:rPr lang="zh-TW" altLang="en-US" sz="1800" dirty="0" smtClean="0"/>
                        <a:t>指令</a:t>
                      </a:r>
                      <a:endParaRPr lang="zh-TW" altLang="en-US" sz="1800" dirty="0"/>
                    </a:p>
                  </a:txBody>
                  <a:tcPr marL="91439" marR="91439" marT="45738" marB="45738"/>
                </a:tc>
                <a:tc>
                  <a:txBody>
                    <a:bodyPr/>
                    <a:lstStyle/>
                    <a:p>
                      <a:r>
                        <a:rPr kumimoji="0" lang="zh-TW" alt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輸出結果</a:t>
                      </a:r>
                    </a:p>
                  </a:txBody>
                  <a:tcPr marL="91439" marR="91439" marT="45738" marB="45738"/>
                </a:tc>
              </a:tr>
              <a:tr h="914765"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 '</a:t>
                      </a:r>
                      <a:r>
                        <a:rPr kumimoji="0"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Sqrt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(2)=' + CONVERT(</a:t>
                      </a:r>
                      <a:r>
                        <a:rPr kumimoji="0"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nchar,Sqrt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(2))</a:t>
                      </a:r>
                      <a:endParaRPr kumimoji="0" lang="zh-TW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 '</a:t>
                      </a:r>
                      <a:r>
                        <a:rPr kumimoji="0"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Sqrt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(4)=' + CONVERT(</a:t>
                      </a:r>
                      <a:r>
                        <a:rPr kumimoji="0"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nchar,Sqrt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(4))    </a:t>
                      </a:r>
                      <a:endParaRPr kumimoji="0" lang="zh-TW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 '</a:t>
                      </a:r>
                      <a:r>
                        <a:rPr kumimoji="0"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Sqrt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(8)=' + CONVERT(</a:t>
                      </a:r>
                      <a:r>
                        <a:rPr kumimoji="0"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nchar,Sqrt</a:t>
                      </a:r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(8))</a:t>
                      </a:r>
                      <a:endParaRPr kumimoji="0" lang="zh-TW" altLang="en-US" sz="1400" b="1" kern="1200" dirty="0">
                        <a:solidFill>
                          <a:srgbClr val="320E04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 pitchFamily="18" charset="0"/>
                      </a:endParaRPr>
                    </a:p>
                  </a:txBody>
                  <a:tcPr marL="91439" marR="91439" marT="45738" marB="45738"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1.41421</a:t>
                      </a:r>
                    </a:p>
                    <a:p>
                      <a:r>
                        <a:rPr kumimoji="0" lang="en-US" altLang="zh-TW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r>
                        <a:rPr kumimoji="0"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2.82843</a:t>
                      </a:r>
                      <a:endParaRPr kumimoji="0" lang="zh-TW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45738" marB="45738"/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3400" b="1" dirty="0">
                <a:latin typeface="微軟正黑體" pitchFamily="34" charset="-120"/>
                <a:ea typeface="微軟正黑體" pitchFamily="34" charset="-120"/>
              </a:rPr>
              <a:t>COUNT(*)</a:t>
            </a:r>
            <a:r>
              <a:rPr lang="zh-TW" altLang="en-US" sz="3400" b="1" dirty="0">
                <a:latin typeface="微軟正黑體" pitchFamily="34" charset="-120"/>
                <a:ea typeface="微軟正黑體" pitchFamily="34" charset="-120"/>
              </a:rPr>
              <a:t>用法</a:t>
            </a:r>
          </a:p>
          <a:p>
            <a:pPr>
              <a:buFont typeface="Wingdings" pitchFamily="2" charset="2"/>
              <a:buNone/>
            </a:pPr>
            <a:r>
              <a:rPr lang="en-US" altLang="zh-TW" sz="2800" b="1" dirty="0">
                <a:latin typeface="微軟正黑體" pitchFamily="34" charset="-120"/>
                <a:ea typeface="微軟正黑體" pitchFamily="34" charset="-120"/>
              </a:rPr>
              <a:t>Select </a:t>
            </a:r>
            <a:r>
              <a:rPr lang="zh-TW" altLang="en-US" sz="2800" b="1" dirty="0">
                <a:latin typeface="微軟正黑體" pitchFamily="34" charset="-120"/>
                <a:ea typeface="微軟正黑體" pitchFamily="34" charset="-120"/>
              </a:rPr>
              <a:t>產品編號</a:t>
            </a:r>
            <a:r>
              <a:rPr lang="en-US" altLang="zh-TW" sz="2800" b="1" dirty="0">
                <a:latin typeface="微軟正黑體" pitchFamily="34" charset="-120"/>
                <a:ea typeface="微軟正黑體" pitchFamily="34" charset="-120"/>
              </a:rPr>
              <a:t>,</a:t>
            </a:r>
            <a:r>
              <a:rPr lang="en-US" altLang="zh-TW" sz="2800" b="1" dirty="0">
                <a:solidFill>
                  <a:srgbClr val="FF3300"/>
                </a:solidFill>
                <a:latin typeface="微軟正黑體" pitchFamily="34" charset="-120"/>
                <a:ea typeface="微軟正黑體" pitchFamily="34" charset="-120"/>
              </a:rPr>
              <a:t>count(*) as </a:t>
            </a:r>
            <a:r>
              <a:rPr lang="zh-TW" altLang="en-US" sz="2800" b="1" dirty="0">
                <a:solidFill>
                  <a:srgbClr val="FF3300"/>
                </a:solidFill>
                <a:latin typeface="微軟正黑體" pitchFamily="34" charset="-120"/>
                <a:ea typeface="微軟正黑體" pitchFamily="34" charset="-120"/>
              </a:rPr>
              <a:t>總次數</a:t>
            </a:r>
          </a:p>
          <a:p>
            <a:pPr>
              <a:buFont typeface="Wingdings" pitchFamily="2" charset="2"/>
              <a:buNone/>
            </a:pPr>
            <a:r>
              <a:rPr lang="en-US" altLang="zh-TW" sz="2800" b="1" dirty="0">
                <a:latin typeface="微軟正黑體" pitchFamily="34" charset="-120"/>
                <a:ea typeface="微軟正黑體" pitchFamily="34" charset="-120"/>
              </a:rPr>
              <a:t>From </a:t>
            </a:r>
            <a:r>
              <a:rPr lang="zh-TW" altLang="en-US" sz="2800" b="1" dirty="0">
                <a:latin typeface="微軟正黑體" pitchFamily="34" charset="-120"/>
                <a:ea typeface="微軟正黑體" pitchFamily="34" charset="-120"/>
              </a:rPr>
              <a:t>訂單明細</a:t>
            </a:r>
          </a:p>
          <a:p>
            <a:pPr>
              <a:buFont typeface="Wingdings" pitchFamily="2" charset="2"/>
              <a:buNone/>
            </a:pPr>
            <a:r>
              <a:rPr lang="en-US" altLang="zh-TW" sz="2800" b="1" dirty="0">
                <a:latin typeface="微軟正黑體" pitchFamily="34" charset="-120"/>
                <a:ea typeface="微軟正黑體" pitchFamily="34" charset="-120"/>
              </a:rPr>
              <a:t>Group by </a:t>
            </a:r>
            <a:r>
              <a:rPr lang="zh-TW" altLang="en-US" sz="2800" b="1" dirty="0">
                <a:latin typeface="微軟正黑體" pitchFamily="34" charset="-120"/>
                <a:ea typeface="微軟正黑體" pitchFamily="34" charset="-120"/>
              </a:rPr>
              <a:t>產品編號</a:t>
            </a:r>
          </a:p>
          <a:p>
            <a:pPr>
              <a:buFont typeface="Wingdings" pitchFamily="2" charset="2"/>
              <a:buNone/>
            </a:pPr>
            <a:r>
              <a:rPr lang="en-US" altLang="zh-TW" sz="2800" b="1" dirty="0">
                <a:latin typeface="微軟正黑體" pitchFamily="34" charset="-120"/>
                <a:ea typeface="微軟正黑體" pitchFamily="34" charset="-120"/>
              </a:rPr>
              <a:t>Order by </a:t>
            </a:r>
            <a:r>
              <a:rPr lang="en-US" altLang="zh-TW" sz="2800" b="1" dirty="0">
                <a:solidFill>
                  <a:srgbClr val="FF3300"/>
                </a:solidFill>
                <a:latin typeface="微軟正黑體" pitchFamily="34" charset="-120"/>
                <a:ea typeface="微軟正黑體" pitchFamily="34" charset="-120"/>
              </a:rPr>
              <a:t>count(*)</a:t>
            </a:r>
            <a:r>
              <a:rPr lang="en-US" altLang="zh-TW" sz="2800" b="1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dirty="0" smtClean="0">
                <a:latin typeface="微軟正黑體" pitchFamily="34" charset="-120"/>
                <a:ea typeface="微軟正黑體" pitchFamily="34" charset="-120"/>
              </a:rPr>
              <a:t>desc</a:t>
            </a:r>
          </a:p>
          <a:p>
            <a:pPr>
              <a:buFont typeface="Wingdings" pitchFamily="2" charset="2"/>
              <a:buNone/>
            </a:pPr>
            <a:endParaRPr lang="en-US" altLang="zh-TW" sz="2800" b="1" dirty="0" smtClean="0">
              <a:latin typeface="微軟正黑體" pitchFamily="34" charset="-120"/>
              <a:ea typeface="微軟正黑體" pitchFamily="34" charset="-120"/>
            </a:endParaRPr>
          </a:p>
          <a:p>
            <a:pPr>
              <a:buFont typeface="Wingdings" pitchFamily="2" charset="2"/>
              <a:buNone/>
            </a:pPr>
            <a:r>
              <a:rPr lang="en-US" altLang="zh-TW" sz="2800" b="1" dirty="0" smtClean="0">
                <a:latin typeface="微軟正黑體" pitchFamily="34" charset="-120"/>
                <a:ea typeface="微軟正黑體" pitchFamily="34" charset="-120"/>
              </a:rPr>
              <a:t>Count(*)   vs   Count(0)  </a:t>
            </a:r>
            <a:endParaRPr lang="en-US" altLang="zh-TW" sz="28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</TotalTime>
  <Words>9915</Words>
  <Application>Microsoft Office PowerPoint</Application>
  <PresentationFormat>如螢幕大小 (4:3)</PresentationFormat>
  <Paragraphs>1214</Paragraphs>
  <Slides>114</Slides>
  <Notes>62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114</vt:i4>
      </vt:variant>
    </vt:vector>
  </HeadingPairs>
  <TitlesOfParts>
    <vt:vector size="115" baseType="lpstr">
      <vt:lpstr>Office 佈景主題</vt:lpstr>
      <vt:lpstr>SQL介紹與實作</vt:lpstr>
      <vt:lpstr>Agenda</vt:lpstr>
      <vt:lpstr>SQL簡介</vt:lpstr>
      <vt:lpstr>SQL 語言的興起與語法標準</vt:lpstr>
      <vt:lpstr>SQL 語言的興起與語法標準</vt:lpstr>
      <vt:lpstr>投影片 6</vt:lpstr>
      <vt:lpstr>各種Database</vt:lpstr>
      <vt:lpstr>(Tool) SQL Server Management Studio</vt:lpstr>
      <vt:lpstr>(Tool) phpMyAdmin</vt:lpstr>
      <vt:lpstr>(Tool) MySQL Workbench</vt:lpstr>
      <vt:lpstr>(Tool) HeidiSQL</vt:lpstr>
      <vt:lpstr>(Tool) Navicat Premium</vt:lpstr>
      <vt:lpstr>(Tool) Oracle SQL Developer</vt:lpstr>
      <vt:lpstr>投影片 14</vt:lpstr>
      <vt:lpstr>投影片 15</vt:lpstr>
      <vt:lpstr>DD vs ERD vs ERD(2)</vt:lpstr>
      <vt:lpstr>DD vs ERD vs ERD(2)</vt:lpstr>
      <vt:lpstr>DD vs ERD vs ERD(2)</vt:lpstr>
      <vt:lpstr>投影片 19</vt:lpstr>
      <vt:lpstr>這是 Drupal 8 (CMF)</vt:lpstr>
      <vt:lpstr>這是 MediaWiki (維基百科)</vt:lpstr>
      <vt:lpstr>這是 Magento 2 (電子商務)</vt:lpstr>
      <vt:lpstr>投影片 23</vt:lpstr>
      <vt:lpstr>northwind</vt:lpstr>
      <vt:lpstr>原版northwind</vt:lpstr>
      <vt:lpstr>(本次)簡化版northwind</vt:lpstr>
      <vt:lpstr>SQL fiddle 線上SQL練習 語法</vt:lpstr>
      <vt:lpstr>SQL fiddle 線上SQL練習 語法</vt:lpstr>
      <vt:lpstr>SQL fiddle 線上SQL練習 語法</vt:lpstr>
      <vt:lpstr>SQL語法: SELECT</vt:lpstr>
      <vt:lpstr>投影片 31</vt:lpstr>
      <vt:lpstr>投影片 32</vt:lpstr>
      <vt:lpstr>小秘訣</vt:lpstr>
      <vt:lpstr>SELECT 只抓前N筆 (大家不一樣)</vt:lpstr>
      <vt:lpstr>7-3  使用Select子句　</vt:lpstr>
      <vt:lpstr>7-3.1  查詢全部欄位　</vt:lpstr>
      <vt:lpstr>[實例]　</vt:lpstr>
      <vt:lpstr>【隨堂練習】　</vt:lpstr>
      <vt:lpstr>7-3.2 查詢指定欄位(垂直篩選)　</vt:lpstr>
      <vt:lpstr>[實例]　</vt:lpstr>
      <vt:lpstr>【隨堂練習】</vt:lpstr>
      <vt:lpstr>7-3.3 使用「別名」來顯示　</vt:lpstr>
      <vt:lpstr>[實例1]　</vt:lpstr>
      <vt:lpstr>[實例2]　</vt:lpstr>
      <vt:lpstr>【隨堂練習1】</vt:lpstr>
      <vt:lpstr>【隨堂練習2】</vt:lpstr>
      <vt:lpstr>7-3.4  使用「Into」來新增資料到新資料表中　</vt:lpstr>
      <vt:lpstr>【實例1】</vt:lpstr>
      <vt:lpstr>【實例2】</vt:lpstr>
      <vt:lpstr>7-4 使用「比較運算子條件」　</vt:lpstr>
      <vt:lpstr>7-4.1 查詢滿足條件的值組(水平篩選)　</vt:lpstr>
      <vt:lpstr>[實例]　</vt:lpstr>
      <vt:lpstr>7-4.2 查詢比較大小的條件　</vt:lpstr>
      <vt:lpstr>[實例]　</vt:lpstr>
      <vt:lpstr>【隨堂練習 #1】　</vt:lpstr>
      <vt:lpstr>7-5  使用「邏輯比較運算子條件」</vt:lpstr>
      <vt:lpstr>7-5.1  And(且)　</vt:lpstr>
      <vt:lpstr>7-5.2  Or(或)　</vt:lpstr>
      <vt:lpstr>7-5.3  Not(反)　</vt:lpstr>
      <vt:lpstr>7-5.4  IS NULL(空值)　</vt:lpstr>
      <vt:lpstr>[實例2]　</vt:lpstr>
      <vt:lpstr>7-6  使用「模糊條件與範圍」</vt:lpstr>
      <vt:lpstr>7-6.1 Like模糊相似條件　</vt:lpstr>
      <vt:lpstr>【以SQL Server 的環境為例】　</vt:lpstr>
      <vt:lpstr>【實例1】</vt:lpstr>
      <vt:lpstr>【實例2】</vt:lpstr>
      <vt:lpstr>【實例3】</vt:lpstr>
      <vt:lpstr>7-6.2  IN集合條件　</vt:lpstr>
      <vt:lpstr>7-6.2  IN集合條件&lt;續&gt;　</vt:lpstr>
      <vt:lpstr>投影片 70</vt:lpstr>
      <vt:lpstr>投影片 71</vt:lpstr>
      <vt:lpstr>【隨堂練習 #2】　</vt:lpstr>
      <vt:lpstr>7-6.3  Between／And範圍條件　</vt:lpstr>
      <vt:lpstr>投影片 74</vt:lpstr>
      <vt:lpstr>投影片 75</vt:lpstr>
      <vt:lpstr>投影片 76</vt:lpstr>
      <vt:lpstr>投影片 77</vt:lpstr>
      <vt:lpstr>【隨堂練習 #3】　</vt:lpstr>
      <vt:lpstr>SQL常用的函數　</vt:lpstr>
      <vt:lpstr>7-2.1 使用「字串函數」　</vt:lpstr>
      <vt:lpstr>一、 Left( )函數　</vt:lpstr>
      <vt:lpstr>二、 Right( ) 函數　</vt:lpstr>
      <vt:lpstr>三、 Substring ( )函數　</vt:lpstr>
      <vt:lpstr>【隨堂練習】　</vt:lpstr>
      <vt:lpstr>四、 Len( ) 函數　</vt:lpstr>
      <vt:lpstr>五、LTrim( ) 與 Trim( ) 與 RTrim( )函數　</vt:lpstr>
      <vt:lpstr>六、 Lower( ) 與 Upper()函數　</vt:lpstr>
      <vt:lpstr>七、 Stuff( )函數　</vt:lpstr>
      <vt:lpstr>八、 Space( )函數　</vt:lpstr>
      <vt:lpstr>九、Replicate函數　</vt:lpstr>
      <vt:lpstr>7-2.2使用「數值函數」</vt:lpstr>
      <vt:lpstr>一、Abs(x)</vt:lpstr>
      <vt:lpstr>三、 CEILING(n)函數　</vt:lpstr>
      <vt:lpstr>七、 Floor ( )  取≦x的最大整數值函數　</vt:lpstr>
      <vt:lpstr>十一、 power ( )   取次方函數　</vt:lpstr>
      <vt:lpstr>十二、 Rand ( )   亂數函數　</vt:lpstr>
      <vt:lpstr>十三、 round ( )   取四捨五入　</vt:lpstr>
      <vt:lpstr> 十五、 Sqrt ( ) 取平方根函數　</vt:lpstr>
      <vt:lpstr>投影片 99</vt:lpstr>
      <vt:lpstr>18-4：使用 SQL 來新增、修改、刪除資料</vt:lpstr>
      <vt:lpstr>CREATE TABLE</vt:lpstr>
      <vt:lpstr>INSERT</vt:lpstr>
      <vt:lpstr>UPDATE</vt:lpstr>
      <vt:lpstr>DELETE</vt:lpstr>
      <vt:lpstr>DROP TABLE</vt:lpstr>
      <vt:lpstr>補充資料</vt:lpstr>
      <vt:lpstr>SQL語法: JOIN&gt;各種型式</vt:lpstr>
      <vt:lpstr>斯斯有2種, MySQL有3種</vt:lpstr>
      <vt:lpstr>MySQL 線上教學</vt:lpstr>
      <vt:lpstr>SQL Quiz</vt:lpstr>
      <vt:lpstr>SQL Quiz</vt:lpstr>
      <vt:lpstr>簡報用模版</vt:lpstr>
      <vt:lpstr>northwind</vt:lpstr>
      <vt:lpstr>Template Title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Alex</dc:creator>
  <cp:lastModifiedBy>Alex</cp:lastModifiedBy>
  <cp:revision>110</cp:revision>
  <dcterms:created xsi:type="dcterms:W3CDTF">2019-04-16T05:24:05Z</dcterms:created>
  <dcterms:modified xsi:type="dcterms:W3CDTF">2019-08-13T09:32:37Z</dcterms:modified>
</cp:coreProperties>
</file>